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54"/>
  </p:notesMasterIdLst>
  <p:handoutMasterIdLst>
    <p:handoutMasterId r:id="rId55"/>
  </p:handoutMasterIdLst>
  <p:sldIdLst>
    <p:sldId id="326" r:id="rId2"/>
    <p:sldId id="257" r:id="rId3"/>
    <p:sldId id="284" r:id="rId4"/>
    <p:sldId id="258" r:id="rId5"/>
    <p:sldId id="283" r:id="rId6"/>
    <p:sldId id="321" r:id="rId7"/>
    <p:sldId id="272" r:id="rId8"/>
    <p:sldId id="276" r:id="rId9"/>
    <p:sldId id="274" r:id="rId10"/>
    <p:sldId id="261" r:id="rId11"/>
    <p:sldId id="263" r:id="rId12"/>
    <p:sldId id="277" r:id="rId13"/>
    <p:sldId id="264" r:id="rId14"/>
    <p:sldId id="310" r:id="rId15"/>
    <p:sldId id="260" r:id="rId16"/>
    <p:sldId id="298" r:id="rId17"/>
    <p:sldId id="306" r:id="rId18"/>
    <p:sldId id="303" r:id="rId19"/>
    <p:sldId id="271" r:id="rId20"/>
    <p:sldId id="319" r:id="rId21"/>
    <p:sldId id="320" r:id="rId22"/>
    <p:sldId id="318" r:id="rId23"/>
    <p:sldId id="304" r:id="rId24"/>
    <p:sldId id="311" r:id="rId25"/>
    <p:sldId id="322" r:id="rId26"/>
    <p:sldId id="273" r:id="rId27"/>
    <p:sldId id="278" r:id="rId28"/>
    <p:sldId id="279" r:id="rId29"/>
    <p:sldId id="280" r:id="rId30"/>
    <p:sldId id="328" r:id="rId31"/>
    <p:sldId id="282" r:id="rId32"/>
    <p:sldId id="291" r:id="rId33"/>
    <p:sldId id="293" r:id="rId34"/>
    <p:sldId id="332" r:id="rId35"/>
    <p:sldId id="344" r:id="rId36"/>
    <p:sldId id="335" r:id="rId37"/>
    <p:sldId id="337" r:id="rId38"/>
    <p:sldId id="338" r:id="rId39"/>
    <p:sldId id="314" r:id="rId40"/>
    <p:sldId id="266" r:id="rId41"/>
    <p:sldId id="329" r:id="rId42"/>
    <p:sldId id="267" r:id="rId43"/>
    <p:sldId id="312" r:id="rId44"/>
    <p:sldId id="342" r:id="rId45"/>
    <p:sldId id="305" r:id="rId46"/>
    <p:sldId id="290" r:id="rId47"/>
    <p:sldId id="325" r:id="rId48"/>
    <p:sldId id="323" r:id="rId49"/>
    <p:sldId id="307" r:id="rId50"/>
    <p:sldId id="331" r:id="rId51"/>
    <p:sldId id="317" r:id="rId52"/>
    <p:sldId id="32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72" d="100"/>
          <a:sy n="72" d="100"/>
        </p:scale>
        <p:origin x="642" y="66"/>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a — symbol zastępcz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513BFE8-3EE2-473B-8360-CC401F693042}" type="datetime1">
              <a:rPr lang="pl-PL" smtClean="0"/>
              <a:t>13.10.2020</a:t>
            </a:fld>
            <a:endParaRPr lang="en-US" dirty="0"/>
          </a:p>
        </p:txBody>
      </p:sp>
      <p:sp>
        <p:nvSpPr>
          <p:cNvPr id="4" name="Stopka — symbol zastępcz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Numer slajdu — symbol zastępcz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9DC72C2-8778-44E0-A8D5-BF70BB622A0E}" type="datetime1">
              <a:rPr lang="pl-PL" smtClean="0"/>
              <a:t>13.10.2020</a:t>
            </a:fld>
            <a:endParaRPr lang="en-US"/>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
              <a:t>Kliknij, aby edytować style wzorca tekstu</a:t>
            </a:r>
            <a:endParaRPr lang="en-US"/>
          </a:p>
          <a:p>
            <a:pPr lvl="1" rtl="0"/>
            <a:r>
              <a:rPr lang="pl"/>
              <a:t>Drugi poziom</a:t>
            </a:r>
          </a:p>
          <a:p>
            <a:pPr lvl="2" rtl="0"/>
            <a:r>
              <a:rPr lang="pl"/>
              <a:t>Trzeci poziom</a:t>
            </a:r>
          </a:p>
          <a:p>
            <a:pPr lvl="3" rtl="0"/>
            <a:r>
              <a:rPr lang="pl"/>
              <a:t>Czwarty poziom</a:t>
            </a:r>
          </a:p>
          <a:p>
            <a:pPr lvl="4" rtl="0"/>
            <a:r>
              <a:rPr lang="pl"/>
              <a:t>Piąty poziom</a:t>
            </a:r>
            <a:endParaRPr lang="en-US"/>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pPr rtl="0"/>
            <a:fld id="{7BAE7E8F-A35A-46B2-A9BE-524299B2F50E}"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39317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pPr rtl="0"/>
            <a:fld id="{4E43EAF1-28E3-44EC-B370-94486815203D}" type="datetime1">
              <a:rPr lang="pl-PL" smtClean="0"/>
              <a:t>13.10.2020</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657913082"/>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pPr rtl="0"/>
            <a:fld id="{4E43EAF1-28E3-44EC-B370-94486815203D}"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793945200"/>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a:t>Kliknij, aby edytować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pPr rtl="0"/>
            <a:fld id="{4E43EAF1-28E3-44EC-B370-94486815203D}"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55152453"/>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pPr rtl="0"/>
            <a:fld id="{4E43EAF1-28E3-44EC-B370-94486815203D}"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124257675"/>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rtl="0"/>
            <a:fld id="{4E43EAF1-28E3-44EC-B370-94486815203D}" type="datetime1">
              <a:rPr lang="pl-PL" smtClean="0"/>
              <a:t>13.10.2020</a:t>
            </a:fld>
            <a:endParaRPr lang="en-US" dirty="0"/>
          </a:p>
        </p:txBody>
      </p:sp>
      <p:sp>
        <p:nvSpPr>
          <p:cNvPr id="4"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670600068"/>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rtl="0"/>
            <a:fld id="{4E43EAF1-28E3-44EC-B370-94486815203D}" type="datetime1">
              <a:rPr lang="pl-PL" smtClean="0"/>
              <a:t>13.10.2020</a:t>
            </a:fld>
            <a:endParaRPr lang="en-US" dirty="0"/>
          </a:p>
        </p:txBody>
      </p:sp>
      <p:sp>
        <p:nvSpPr>
          <p:cNvPr id="4"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106099"/>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pPr rtl="0"/>
            <a:fld id="{5A3602E8-8E60-4F5A-9D4B-F49E43817F18}"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799424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pPr rtl="0"/>
            <a:fld id="{17253C05-66E5-44BF-A1CC-B6E179382F80}"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1111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3"/>
          <p:cNvSpPr>
            <a:spLocks noGrp="1"/>
          </p:cNvSpPr>
          <p:nvPr>
            <p:ph type="dt" sz="half" idx="10"/>
          </p:nvPr>
        </p:nvSpPr>
        <p:spPr/>
        <p:txBody>
          <a:bodyPr/>
          <a:lstStyle/>
          <a:p>
            <a:pPr rtl="0"/>
            <a:fld id="{DA37154A-9283-472F-9D32-E032250E224B}"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15921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pPr rtl="0"/>
            <a:fld id="{BC817808-171F-49DD-90FA-9B1DDEA0460D}" type="datetime1">
              <a:rPr lang="pl-PL" smtClean="0"/>
              <a:t>13.10.2020</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78920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pPr rtl="0"/>
            <a:fld id="{6D9D7E3F-871E-42B9-88FB-12D60C8B3FED}" type="datetime1">
              <a:rPr lang="pl-PL" smtClean="0"/>
              <a:t>13.10.2020</a:t>
            </a:fld>
            <a:endParaRPr lang="en-US" dirty="0"/>
          </a:p>
        </p:txBody>
      </p:sp>
      <p:sp>
        <p:nvSpPr>
          <p:cNvPr id="6" name="Footer Placeholder 5"/>
          <p:cNvSpPr>
            <a:spLocks noGrp="1"/>
          </p:cNvSpPr>
          <p:nvPr>
            <p:ph type="ftr" sz="quarter" idx="11"/>
          </p:nvPr>
        </p:nvSpPr>
        <p:spPr/>
        <p:txBody>
          <a:bodyPr/>
          <a:lstStyle/>
          <a:p>
            <a:pPr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8725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pPr rtl="0"/>
            <a:fld id="{18172BDD-02B5-48CF-A598-DDE8D9E324B3}" type="datetime1">
              <a:rPr lang="pl-PL" smtClean="0"/>
              <a:t>13.10.2020</a:t>
            </a:fld>
            <a:endParaRPr lang="en-US" dirty="0"/>
          </a:p>
        </p:txBody>
      </p:sp>
      <p:sp>
        <p:nvSpPr>
          <p:cNvPr id="8" name="Footer Placeholder 7"/>
          <p:cNvSpPr>
            <a:spLocks noGrp="1"/>
          </p:cNvSpPr>
          <p:nvPr>
            <p:ph type="ftr" sz="quarter" idx="11"/>
          </p:nvPr>
        </p:nvSpPr>
        <p:spPr/>
        <p:txBody>
          <a:bodyPr/>
          <a:lstStyle/>
          <a:p>
            <a:pPr rtl="0"/>
            <a:endParaRPr lang="en-US" dirty="0"/>
          </a:p>
        </p:txBody>
      </p:sp>
      <p:sp>
        <p:nvSpPr>
          <p:cNvPr id="9" name="Slide Number Placeholder 8"/>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77724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7" name="Date Placeholder 2"/>
          <p:cNvSpPr>
            <a:spLocks noGrp="1"/>
          </p:cNvSpPr>
          <p:nvPr>
            <p:ph type="dt" sz="half" idx="10"/>
          </p:nvPr>
        </p:nvSpPr>
        <p:spPr/>
        <p:txBody>
          <a:bodyPr/>
          <a:lstStyle/>
          <a:p>
            <a:pPr rtl="0"/>
            <a:fld id="{E5C9D7BB-18F8-44E5-BA28-A3609601F748}" type="datetime1">
              <a:rPr lang="pl-PL" smtClean="0"/>
              <a:t>13.10.2020</a:t>
            </a:fld>
            <a:endParaRPr lang="en-US" dirty="0"/>
          </a:p>
        </p:txBody>
      </p:sp>
      <p:sp>
        <p:nvSpPr>
          <p:cNvPr id="5" name="Footer Placeholder 3"/>
          <p:cNvSpPr>
            <a:spLocks noGrp="1"/>
          </p:cNvSpPr>
          <p:nvPr>
            <p:ph type="ftr" sz="quarter" idx="11"/>
          </p:nvPr>
        </p:nvSpPr>
        <p:spPr/>
        <p:txBody>
          <a:bodyPr/>
          <a:lstStyle/>
          <a:p>
            <a:pPr rtl="0"/>
            <a:endParaRPr lang="en-US" dirty="0"/>
          </a:p>
        </p:txBody>
      </p:sp>
      <p:sp>
        <p:nvSpPr>
          <p:cNvPr id="6" name="Slide Number Placeholder 4"/>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49099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rtl="0"/>
            <a:fld id="{D441AFA3-ED28-409D-9F61-7C1CB062C782}" type="datetime1">
              <a:rPr lang="pl-PL" smtClean="0"/>
              <a:t>13.10.2020</a:t>
            </a:fld>
            <a:endParaRPr lang="en-US" dirty="0"/>
          </a:p>
        </p:txBody>
      </p:sp>
      <p:sp>
        <p:nvSpPr>
          <p:cNvPr id="5" name="Footer Placeholder 2"/>
          <p:cNvSpPr>
            <a:spLocks noGrp="1"/>
          </p:cNvSpPr>
          <p:nvPr>
            <p:ph type="ftr" sz="quarter" idx="11"/>
          </p:nvPr>
        </p:nvSpPr>
        <p:spPr/>
        <p:txBody>
          <a:bodyPr/>
          <a:lstStyle/>
          <a:p>
            <a:pPr rtl="0"/>
            <a:endParaRPr lang="en-US" dirty="0"/>
          </a:p>
        </p:txBody>
      </p:sp>
      <p:sp>
        <p:nvSpPr>
          <p:cNvPr id="6" name="Slide Number Placeholder 3"/>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45225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7" name="Date Placeholder 4"/>
          <p:cNvSpPr>
            <a:spLocks noGrp="1"/>
          </p:cNvSpPr>
          <p:nvPr>
            <p:ph type="dt" sz="half" idx="10"/>
          </p:nvPr>
        </p:nvSpPr>
        <p:spPr/>
        <p:txBody>
          <a:bodyPr/>
          <a:lstStyle/>
          <a:p>
            <a:pPr rtl="0"/>
            <a:fld id="{46D2179F-AD35-466F-A681-81C59189197B}" type="datetime1">
              <a:rPr lang="pl-PL" smtClean="0"/>
              <a:t>13.10.2020</a:t>
            </a:fld>
            <a:endParaRPr lang="en-US" dirty="0"/>
          </a:p>
        </p:txBody>
      </p:sp>
      <p:sp>
        <p:nvSpPr>
          <p:cNvPr id="5" name="Footer Placeholder 5"/>
          <p:cNvSpPr>
            <a:spLocks noGrp="1"/>
          </p:cNvSpPr>
          <p:nvPr>
            <p:ph type="ftr" sz="quarter" idx="11"/>
          </p:nvPr>
        </p:nvSpPr>
        <p:spPr/>
        <p:txBody>
          <a:bodyPr/>
          <a:lstStyle/>
          <a:p>
            <a:pPr rtl="0"/>
            <a:endParaRPr lang="en-US" dirty="0"/>
          </a:p>
        </p:txBody>
      </p:sp>
      <p:sp>
        <p:nvSpPr>
          <p:cNvPr id="6" name="Slide Number Placeholder 6"/>
          <p:cNvSpPr>
            <a:spLocks noGrp="1"/>
          </p:cNvSpPr>
          <p:nvPr>
            <p:ph type="sldNum" sz="quarter" idx="12"/>
          </p:nvPr>
        </p:nvSpPr>
        <p:spPr/>
        <p:txBody>
          <a:body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13682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pPr rtl="0"/>
            <a:fld id="{4A1395F0-C132-4F04-9A22-D8E58D655E1C}" type="datetime1">
              <a:rPr lang="pl-PL" smtClean="0"/>
              <a:t>13.10.2020</a:t>
            </a:fld>
            <a:endParaRPr lang="en-US" dirty="0"/>
          </a:p>
        </p:txBody>
      </p:sp>
      <p:sp>
        <p:nvSpPr>
          <p:cNvPr id="6" name="Footer Placeholder 5"/>
          <p:cNvSpPr>
            <a:spLocks noGrp="1"/>
          </p:cNvSpPr>
          <p:nvPr>
            <p:ph type="ftr" sz="quarter" idx="11"/>
          </p:nvPr>
        </p:nvSpPr>
        <p:spPr/>
        <p:txBody>
          <a:bodyPr/>
          <a:lstStyle/>
          <a:p>
            <a:pPr algn="l" rtl="0"/>
            <a:endParaRPr lang="en-US" dirty="0"/>
          </a:p>
        </p:txBody>
      </p:sp>
      <p:sp>
        <p:nvSpPr>
          <p:cNvPr id="7" name="Slide Number Placeholder 6"/>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627601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4E43EAF1-28E3-44EC-B370-94486815203D}" type="datetime1">
              <a:rPr lang="pl-PL" smtClean="0"/>
              <a:t>13.10.2020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6017029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hf sldNum="0" hdr="0" ft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7.wav"/><Relationship Id="rId2" Type="http://schemas.openxmlformats.org/officeDocument/2006/relationships/audio" Target="../media/audio7.wav"/><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4.wav"/><Relationship Id="rId7"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hyperlink" Target="https://en.wikipedia.org/wiki/Middle_East_respiratory_syndrome" TargetMode="External"/><Relationship Id="rId5" Type="http://schemas.openxmlformats.org/officeDocument/2006/relationships/image" Target="../media/image16.jpg"/><Relationship Id="rId10" Type="http://schemas.openxmlformats.org/officeDocument/2006/relationships/audio" Target="../media/audio4.wav"/><Relationship Id="rId4" Type="http://schemas.openxmlformats.org/officeDocument/2006/relationships/image" Target="../media/image1.jpeg"/><Relationship Id="rId9" Type="http://schemas.openxmlformats.org/officeDocument/2006/relationships/hyperlink" Target="https://ro.wikipedia.org/wiki/Coronaviru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audio" Target="../media/audio8.wav"/><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jpeg"/><Relationship Id="rId7" Type="http://schemas.openxmlformats.org/officeDocument/2006/relationships/hyperlink" Target="https://www.flickr.com/photos/niaid/14702510680/" TargetMode="External"/><Relationship Id="rId2" Type="http://schemas.openxmlformats.org/officeDocument/2006/relationships/audio" Target="../media/audio8.wav"/><Relationship Id="rId1" Type="http://schemas.openxmlformats.org/officeDocument/2006/relationships/slideLayout" Target="../slideLayouts/slideLayout4.xml"/><Relationship Id="rId6" Type="http://schemas.openxmlformats.org/officeDocument/2006/relationships/image" Target="../media/image23.jpg"/><Relationship Id="rId5" Type="http://schemas.openxmlformats.org/officeDocument/2006/relationships/hyperlink" Target="https://en.wikipedia.org/wiki/Virus" TargetMode="External"/><Relationship Id="rId10" Type="http://schemas.openxmlformats.org/officeDocument/2006/relationships/audio" Target="../media/audio8.wav"/><Relationship Id="rId4" Type="http://schemas.openxmlformats.org/officeDocument/2006/relationships/image" Target="../media/image22.png"/><Relationship Id="rId9"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9.wav"/><Relationship Id="rId1" Type="http://schemas.openxmlformats.org/officeDocument/2006/relationships/slideLayout" Target="../slideLayouts/slideLayout5.xml"/><Relationship Id="rId4" Type="http://schemas.openxmlformats.org/officeDocument/2006/relationships/audio" Target="../media/audio9.wav"/></Relationships>
</file>

<file path=ppt/slides/_rels/slide15.xml.rels><?xml version="1.0" encoding="UTF-8" standalone="yes"?>
<Relationships xmlns="http://schemas.openxmlformats.org/package/2006/relationships"><Relationship Id="rId3" Type="http://schemas.openxmlformats.org/officeDocument/2006/relationships/hyperlink" Target="https://publicon.pl/wp-content/uploads/2020/03/Koronawirus-raport_medialny_12.03.2020.pdf" TargetMode="External"/><Relationship Id="rId2" Type="http://schemas.openxmlformats.org/officeDocument/2006/relationships/audio" Target="../media/audio6.wav"/><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zielonagora.wyborcza.pl/zielonagora/7,35182,25798577,koronawirus-pacjent-zero-wyleczony-jutro-wypisujemy-go-do.html" TargetMode="External"/><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0.wav"/><Relationship Id="rId1" Type="http://schemas.openxmlformats.org/officeDocument/2006/relationships/slideLayout" Target="../slideLayouts/slideLayout4.xml"/><Relationship Id="rId4" Type="http://schemas.openxmlformats.org/officeDocument/2006/relationships/audio" Target="../media/audio10.wav"/></Relationships>
</file>

<file path=ppt/slides/_rels/slide18.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hyperlink" Target="https://pl.wikipedia.org/wiki/Plik:Persons_died_due_to_coronavirus_COVID-19_per_capita_in_Europe.svg" TargetMode="External"/><Relationship Id="rId7" Type="http://schemas.openxmlformats.org/officeDocument/2006/relationships/hyperlink" Target="https://pl.wikipedia.org/wiki/Kategoria:Zmarli_na_COVID-19" TargetMode="External"/><Relationship Id="rId2" Type="http://schemas.openxmlformats.org/officeDocument/2006/relationships/audio" Target="../media/audio11.wav"/><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pl.wikipedia.org/wiki/Plik:COVID-19_Outbreak_World_Map_Total_Deaths_per_Capita.svg" TargetMode="Externa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hyperlink" Target="https://pl.wikipedia.org/w/index.php?title=Lista_wydarze%C5%84_odwo%C5%82anych_lub_prze%C5%82o%C5%BConych_z_powodu_pandemii_COVID-19&amp;action=edit&amp;redlink=1" TargetMode="External"/><Relationship Id="rId13" Type="http://schemas.openxmlformats.org/officeDocument/2006/relationships/hyperlink" Target="https://en.wikipedia.org/wiki/Impact_of_the_COVID-19_pandemic_on_religion" TargetMode="External"/><Relationship Id="rId18" Type="http://schemas.openxmlformats.org/officeDocument/2006/relationships/hyperlink" Target="https://pl.wikipedia.org/wiki/Pandemia_COVID-19#cite_note-25" TargetMode="External"/><Relationship Id="rId26" Type="http://schemas.openxmlformats.org/officeDocument/2006/relationships/audio" Target="../media/audio12.wav"/><Relationship Id="rId3" Type="http://schemas.openxmlformats.org/officeDocument/2006/relationships/hyperlink" Target="https://pl.wikipedia.org/wiki/Kwarantanna_(medycyna)" TargetMode="External"/><Relationship Id="rId21" Type="http://schemas.openxmlformats.org/officeDocument/2006/relationships/hyperlink" Target="https://pl.wikipedia.org/wiki/Teoria_spiskowa" TargetMode="External"/><Relationship Id="rId7" Type="http://schemas.openxmlformats.org/officeDocument/2006/relationships/hyperlink" Target="https://pl.wikipedia.org/wiki/Recesja_gospodarcza" TargetMode="External"/><Relationship Id="rId12" Type="http://schemas.openxmlformats.org/officeDocument/2006/relationships/hyperlink" Target="https://pl.wikipedia.org/w/index.php?title=Wp%C5%82yw_pandemii_COVID-19_na_religi%C4%99&amp;action=edit&amp;redlink=1" TargetMode="External"/><Relationship Id="rId17" Type="http://schemas.openxmlformats.org/officeDocument/2006/relationships/hyperlink" Target="https://pl.wikipedia.org/wiki/Pandemia_COVID-19#cite_note-22" TargetMode="External"/><Relationship Id="rId25" Type="http://schemas.openxmlformats.org/officeDocument/2006/relationships/hyperlink" Target="https://pl.wikipedia.org/wiki/Azja" TargetMode="External"/><Relationship Id="rId2" Type="http://schemas.openxmlformats.org/officeDocument/2006/relationships/audio" Target="../media/audio12.wav"/><Relationship Id="rId16" Type="http://schemas.openxmlformats.org/officeDocument/2006/relationships/hyperlink" Target="https://pl.wikipedia.org/w/index.php?title=Wp%C5%82yw_pandemii_COVID-19_na_sztuk%C4%99_i_dorobek_kulturowy&amp;action=edit&amp;redlink=1" TargetMode="External"/><Relationship Id="rId20" Type="http://schemas.openxmlformats.org/officeDocument/2006/relationships/hyperlink" Target="https://en.wikipedia.org/wiki/Impact_of_the_COVID-19_pandemic_on_the_environment" TargetMode="External"/><Relationship Id="rId1" Type="http://schemas.openxmlformats.org/officeDocument/2006/relationships/slideLayout" Target="../slideLayouts/slideLayout11.xml"/><Relationship Id="rId6" Type="http://schemas.openxmlformats.org/officeDocument/2006/relationships/hyperlink" Target="https://pl.wikipedia.org/wiki/Chi%C5%84ska_Republika_Ludowa" TargetMode="External"/><Relationship Id="rId11" Type="http://schemas.openxmlformats.org/officeDocument/2006/relationships/hyperlink" Target="https://en.wikipedia.org/wiki/Impact_of_the_COVID-19_pandemic_on_sports" TargetMode="External"/><Relationship Id="rId24" Type="http://schemas.openxmlformats.org/officeDocument/2006/relationships/hyperlink" Target="https://pl.wikipedia.org/wiki/Rasizm" TargetMode="External"/><Relationship Id="rId5" Type="http://schemas.openxmlformats.org/officeDocument/2006/relationships/hyperlink" Target="https://pl.wikipedia.org/wiki/Pandemia_COVID-19#cite_note-NYTcancellations2-12" TargetMode="External"/><Relationship Id="rId15" Type="http://schemas.openxmlformats.org/officeDocument/2006/relationships/hyperlink" Target="https://en.wikipedia.org/wiki/Impact_of_the_COVID-19_pandemic_on_politics" TargetMode="External"/><Relationship Id="rId23" Type="http://schemas.openxmlformats.org/officeDocument/2006/relationships/hyperlink" Target="https://pl.wikipedia.org/wiki/Ksenofobia" TargetMode="External"/><Relationship Id="rId10" Type="http://schemas.openxmlformats.org/officeDocument/2006/relationships/hyperlink" Target="https://pl.wikipedia.org/w/index.php?title=Wp%C5%82yw_pandemii_COVID-19_na_sport&amp;action=edit&amp;redlink=1" TargetMode="External"/><Relationship Id="rId19" Type="http://schemas.openxmlformats.org/officeDocument/2006/relationships/hyperlink" Target="https://pl.wikipedia.org/w/index.php?title=Wp%C5%82yw_pandemii_COVID-19_na_%C5%9Brodowisko_naturalne&amp;action=edit&amp;redlink=1" TargetMode="External"/><Relationship Id="rId4" Type="http://schemas.openxmlformats.org/officeDocument/2006/relationships/hyperlink" Target="https://pl.wikipedia.org/wiki/Godzina_policyjna" TargetMode="External"/><Relationship Id="rId9" Type="http://schemas.openxmlformats.org/officeDocument/2006/relationships/hyperlink" Target="https://en.wikipedia.org/wiki/List_of_events_affected_by_the_COVID-19_pandemic" TargetMode="External"/><Relationship Id="rId14" Type="http://schemas.openxmlformats.org/officeDocument/2006/relationships/hyperlink" Target="https://pl.wikipedia.org/w/index.php?title=Wp%C5%82yw_pandemii_COVID-19_na_polityk%C4%99&amp;action=edit&amp;redlink=1" TargetMode="External"/><Relationship Id="rId22" Type="http://schemas.openxmlformats.org/officeDocument/2006/relationships/hyperlink" Target="https://pl.wikipedia.org/wiki/Dezinformacja"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audio" Target="../media/audio2.wav"/><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0.wav"/><Relationship Id="rId1" Type="http://schemas.openxmlformats.org/officeDocument/2006/relationships/slideLayout" Target="../slideLayouts/slideLayout4.xml"/><Relationship Id="rId4" Type="http://schemas.openxmlformats.org/officeDocument/2006/relationships/audio" Target="../media/audio10.wav"/></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wav"/></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8.wav"/><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audio" Target="../media/audio8.wav"/><Relationship Id="rId5" Type="http://schemas.openxmlformats.org/officeDocument/2006/relationships/image" Target="../media/image2.png"/><Relationship Id="rId10" Type="http://schemas.openxmlformats.org/officeDocument/2006/relationships/image" Target="../media/image37.png"/><Relationship Id="rId4" Type="http://schemas.openxmlformats.org/officeDocument/2006/relationships/image" Target="../media/image1.jpe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zienniknaukowy.pl/planeta/dlaczego-wirusy-pochodzace-od-nietoperzy-sa-tak-niebezpieczne-dla-ludzi" TargetMode="External"/><Relationship Id="rId2" Type="http://schemas.openxmlformats.org/officeDocument/2006/relationships/audio" Target="../media/audio13.wav"/><Relationship Id="rId1" Type="http://schemas.openxmlformats.org/officeDocument/2006/relationships/slideLayout" Target="../slideLayouts/slideLayout2.xml"/><Relationship Id="rId5" Type="http://schemas.openxmlformats.org/officeDocument/2006/relationships/audio" Target="../media/audio13.wav"/><Relationship Id="rId4" Type="http://schemas.openxmlformats.org/officeDocument/2006/relationships/hyperlink" Target="https://dzienniknaukowy.pl/planeta/luskowce-mogly-odegrac-kluczowa-role-w-wybuchu-epidemii-koronawirusa-2019-ncov" TargetMode="External"/></Relationships>
</file>

<file path=ppt/slides/_rels/slide28.xml.rels><?xml version="1.0" encoding="UTF-8" standalone="yes"?>
<Relationships xmlns="http://schemas.openxmlformats.org/package/2006/relationships"><Relationship Id="rId2" Type="http://schemas.openxmlformats.org/officeDocument/2006/relationships/hyperlink" Target="https://elifesciences.org/articles/48401"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audio" Target="../media/audio4.wav"/><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7.wav"/><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audio" Target="../media/audio6.wav"/><Relationship Id="rId5" Type="http://schemas.openxmlformats.org/officeDocument/2006/relationships/image" Target="../media/image43.jpeg"/><Relationship Id="rId4" Type="http://schemas.openxmlformats.org/officeDocument/2006/relationships/hyperlink" Target="https://zdrowie.pap.pl/sites/default/files/styles/image_crop_750/public/202006/choroba%20na%20sk%C3%B3rze_0.jpg?itok=44VcaP39" TargetMode="External"/></Relationships>
</file>

<file path=ppt/slides/_rels/slide3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audio" Target="../media/audio14.wav"/><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audio" Target="../media/audio15.wav"/><Relationship Id="rId1" Type="http://schemas.openxmlformats.org/officeDocument/2006/relationships/slideLayout" Target="../slideLayouts/slideLayout2.xml"/><Relationship Id="rId4" Type="http://schemas.openxmlformats.org/officeDocument/2006/relationships/audio" Target="../media/audio15.wav"/></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8.wav"/><Relationship Id="rId1" Type="http://schemas.openxmlformats.org/officeDocument/2006/relationships/slideLayout" Target="../slideLayouts/slideLayout9.xml"/><Relationship Id="rId4" Type="http://schemas.openxmlformats.org/officeDocument/2006/relationships/audio" Target="../media/audio8.wav"/></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8.wav"/><Relationship Id="rId1" Type="http://schemas.openxmlformats.org/officeDocument/2006/relationships/slideLayout" Target="../slideLayouts/slideLayout4.xml"/><Relationship Id="rId5" Type="http://schemas.openxmlformats.org/officeDocument/2006/relationships/audio" Target="../media/audio8.wav"/><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8.wav"/><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7.wav"/><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17.wav"/></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doctormed.pl/info/interna/wirusy-lac-virus-trucizna/"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audio" Target="../media/audio1.wav"/><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10.wav"/></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6.wav"/><Relationship Id="rId1" Type="http://schemas.openxmlformats.org/officeDocument/2006/relationships/slideLayout" Target="../slideLayouts/slideLayout5.xml"/><Relationship Id="rId5" Type="http://schemas.openxmlformats.org/officeDocument/2006/relationships/audio" Target="../media/audio6.wav"/><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9.wav"/><Relationship Id="rId1" Type="http://schemas.openxmlformats.org/officeDocument/2006/relationships/slideLayout" Target="../slideLayouts/slideLayout4.xml"/><Relationship Id="rId6" Type="http://schemas.openxmlformats.org/officeDocument/2006/relationships/audio" Target="../media/audio9.wav"/><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7.wav"/><Relationship Id="rId1" Type="http://schemas.openxmlformats.org/officeDocument/2006/relationships/slideLayout" Target="../slideLayouts/slideLayout6.xml"/><Relationship Id="rId4" Type="http://schemas.openxmlformats.org/officeDocument/2006/relationships/audio" Target="../media/audio7.wav"/></Relationships>
</file>

<file path=ppt/slides/_rels/slide4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audio" Target="../media/audio5.wav"/><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5.wav"/><Relationship Id="rId1" Type="http://schemas.openxmlformats.org/officeDocument/2006/relationships/slideLayout" Target="../slideLayouts/slideLayout5.xml"/><Relationship Id="rId4" Type="http://schemas.openxmlformats.org/officeDocument/2006/relationships/audio" Target="../media/audio5.wav"/></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6.wav"/><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audio" Target="../media/audio6.wav"/></Relationships>
</file>

<file path=ppt/slides/_rels/slide4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audio" Target="../media/audio6.wav"/><Relationship Id="rId5" Type="http://schemas.openxmlformats.org/officeDocument/2006/relationships/image" Target="../media/image66.png"/><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audio" Target="../media/audio17.wav"/><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audio" Target="../media/audio18.wav"/><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pl.wikipedia.org/wiki/Epidemia" TargetMode="External"/><Relationship Id="rId13" Type="http://schemas.openxmlformats.org/officeDocument/2006/relationships/hyperlink" Target="https://pl.wikipedia.org/wiki/Korea_Po%C5%82udniowa" TargetMode="External"/><Relationship Id="rId18" Type="http://schemas.openxmlformats.org/officeDocument/2006/relationships/hyperlink" Target="https://pl.wikipedia.org/wiki/Antarktyda" TargetMode="External"/><Relationship Id="rId3" Type="http://schemas.openxmlformats.org/officeDocument/2006/relationships/hyperlink" Target="https://pl.wikipedia.org/wiki/Pandemia" TargetMode="External"/><Relationship Id="rId7" Type="http://schemas.openxmlformats.org/officeDocument/2006/relationships/hyperlink" Target="https://pl.wikipedia.org/wiki/SARS-CoV-2" TargetMode="External"/><Relationship Id="rId12" Type="http://schemas.openxmlformats.org/officeDocument/2006/relationships/hyperlink" Target="https://pl.wikipedia.org/wiki/%C5%9Awiatowa_Organizacja_Zdrowia" TargetMode="External"/><Relationship Id="rId17" Type="http://schemas.openxmlformats.org/officeDocument/2006/relationships/hyperlink" Target="https://pl.wikipedia.org/wiki/Europa" TargetMode="External"/><Relationship Id="rId2" Type="http://schemas.openxmlformats.org/officeDocument/2006/relationships/audio" Target="../media/audio4.wav"/><Relationship Id="rId16" Type="http://schemas.openxmlformats.org/officeDocument/2006/relationships/hyperlink" Target="https://pl.wikipedia.org/wiki/Pandemia_COVID-19_w_Polsce" TargetMode="External"/><Relationship Id="rId20"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hyperlink" Target="https://pl.wikipedia.org/wiki/Koronawirusy" TargetMode="External"/><Relationship Id="rId11" Type="http://schemas.openxmlformats.org/officeDocument/2006/relationships/hyperlink" Target="https://pl.wikipedia.org/wiki/Chi%C5%84ska_Republika_Ludowa" TargetMode="External"/><Relationship Id="rId5" Type="http://schemas.openxmlformats.org/officeDocument/2006/relationships/hyperlink" Target="https://pl.wikipedia.org/wiki/COVID-19" TargetMode="External"/><Relationship Id="rId15" Type="http://schemas.openxmlformats.org/officeDocument/2006/relationships/hyperlink" Target="https://pl.wikipedia.org/wiki/Iran" TargetMode="External"/><Relationship Id="rId10" Type="http://schemas.openxmlformats.org/officeDocument/2006/relationships/hyperlink" Target="https://pl.wikipedia.org/wiki/Hubei" TargetMode="External"/><Relationship Id="rId19" Type="http://schemas.openxmlformats.org/officeDocument/2006/relationships/image" Target="../media/image9.jpeg"/><Relationship Id="rId4" Type="http://schemas.openxmlformats.org/officeDocument/2006/relationships/hyperlink" Target="https://pl.wikipedia.org/wiki/Choroby_zaka%C5%BAne" TargetMode="External"/><Relationship Id="rId9" Type="http://schemas.openxmlformats.org/officeDocument/2006/relationships/hyperlink" Target="https://pl.wikipedia.org/wiki/Wuhan" TargetMode="External"/><Relationship Id="rId14" Type="http://schemas.openxmlformats.org/officeDocument/2006/relationships/hyperlink" Target="https://pl.wikipedia.org/wiki/W%C5%82och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niaid/albums/72157712914621487/with/49531042877/" TargetMode="External"/><Relationship Id="rId2" Type="http://schemas.openxmlformats.org/officeDocument/2006/relationships/audio" Target="../media/audio5.wav"/><Relationship Id="rId1" Type="http://schemas.openxmlformats.org/officeDocument/2006/relationships/slideLayout" Target="../slideLayouts/slideLayout4.xml"/><Relationship Id="rId5" Type="http://schemas.openxmlformats.org/officeDocument/2006/relationships/audio" Target="../media/audio5.wav"/><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6.wav"/><Relationship Id="rId1" Type="http://schemas.openxmlformats.org/officeDocument/2006/relationships/slideLayout" Target="../slideLayouts/slideLayout5.xml"/><Relationship Id="rId4" Type="http://schemas.openxmlformats.org/officeDocument/2006/relationships/audio" Target="../media/audio6.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15">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7" name="Picture 17">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19">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9" name="Picture 2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0" name="Picture 23">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1" name="Rectangle 25">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9362849A-570D-49DB-954C-63F144E88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3" name="Rectangle 29">
            <a:extLst>
              <a:ext uri="{FF2B5EF4-FFF2-40B4-BE49-F238E27FC236}">
                <a16:creationId xmlns:a16="http://schemas.microsoft.com/office/drawing/2014/main" id="{1CA42011-E478-428B-9D15-A98E338BF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4" name="Freeform 7">
            <a:extLst>
              <a:ext uri="{FF2B5EF4-FFF2-40B4-BE49-F238E27FC236}">
                <a16:creationId xmlns:a16="http://schemas.microsoft.com/office/drawing/2014/main" id="{9ED2773C-FE51-4632-BA46-036BDCDA6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ytuł 1">
            <a:extLst>
              <a:ext uri="{FF2B5EF4-FFF2-40B4-BE49-F238E27FC236}">
                <a16:creationId xmlns:a16="http://schemas.microsoft.com/office/drawing/2014/main" id="{0BFFBD10-5443-49AF-B043-052F9F1FF652}"/>
              </a:ext>
            </a:extLst>
          </p:cNvPr>
          <p:cNvSpPr>
            <a:spLocks noGrp="1"/>
          </p:cNvSpPr>
          <p:nvPr>
            <p:ph type="title"/>
          </p:nvPr>
        </p:nvSpPr>
        <p:spPr>
          <a:xfrm>
            <a:off x="648305" y="214489"/>
            <a:ext cx="9252154" cy="1713132"/>
          </a:xfrm>
        </p:spPr>
        <p:txBody>
          <a:bodyPr vert="horz" lIns="91440" tIns="45720" rIns="91440" bIns="45720" rtlCol="0" anchor="t">
            <a:normAutofit fontScale="90000"/>
          </a:bodyPr>
          <a:lstStyle/>
          <a:p>
            <a:pPr algn="ctr">
              <a:lnSpc>
                <a:spcPct val="90000"/>
              </a:lnSpc>
            </a:pPr>
            <a:r>
              <a:rPr lang="en-US" sz="3300" b="0" i="0" kern="1200" dirty="0">
                <a:solidFill>
                  <a:srgbClr val="EBEBEB"/>
                </a:solidFill>
                <a:latin typeface="+mj-lt"/>
                <a:ea typeface="+mj-ea"/>
                <a:cs typeface="+mj-cs"/>
              </a:rPr>
              <a:t>PREZENTACJA</a:t>
            </a:r>
            <a:br>
              <a:rPr lang="en-US" sz="3300" b="0" i="0" kern="1200" dirty="0">
                <a:solidFill>
                  <a:srgbClr val="EBEBEB"/>
                </a:solidFill>
                <a:latin typeface="+mj-lt"/>
                <a:ea typeface="+mj-ea"/>
                <a:cs typeface="+mj-cs"/>
              </a:rPr>
            </a:br>
            <a:r>
              <a:rPr lang="en-US" sz="3300" b="0" i="0" kern="1200" dirty="0">
                <a:solidFill>
                  <a:srgbClr val="EBEBEB"/>
                </a:solidFill>
                <a:latin typeface="+mj-lt"/>
                <a:ea typeface="+mj-ea"/>
                <a:cs typeface="+mj-cs"/>
              </a:rPr>
              <a:t>GRUPY NR  395</a:t>
            </a:r>
            <a:r>
              <a:rPr lang="pl-PL" sz="3300" b="0" i="0" kern="1200" dirty="0">
                <a:solidFill>
                  <a:srgbClr val="EBEBEB"/>
                </a:solidFill>
                <a:latin typeface="+mj-lt"/>
                <a:ea typeface="+mj-ea"/>
                <a:cs typeface="+mj-cs"/>
              </a:rPr>
              <a:t>.PYS.XV/15</a:t>
            </a:r>
            <a:br>
              <a:rPr lang="pl-PL" sz="3300" b="0" i="0" kern="1200" dirty="0">
                <a:solidFill>
                  <a:srgbClr val="EBEBEB"/>
                </a:solidFill>
                <a:latin typeface="+mj-lt"/>
                <a:ea typeface="+mj-ea"/>
                <a:cs typeface="+mj-cs"/>
              </a:rPr>
            </a:br>
            <a:br>
              <a:rPr lang="pl-PL" sz="3300" b="0" i="0" kern="1200" dirty="0">
                <a:solidFill>
                  <a:srgbClr val="EBEBEB"/>
                </a:solidFill>
                <a:latin typeface="+mj-lt"/>
                <a:ea typeface="+mj-ea"/>
                <a:cs typeface="+mj-cs"/>
              </a:rPr>
            </a:br>
            <a:r>
              <a:rPr lang="pl-PL" sz="3300" b="0" i="0" kern="1200" dirty="0">
                <a:solidFill>
                  <a:srgbClr val="EBEBEB"/>
                </a:solidFill>
                <a:latin typeface="+mj-lt"/>
                <a:ea typeface="+mj-ea"/>
                <a:cs typeface="+mj-cs"/>
              </a:rPr>
              <a:t>Śląska Akademia Senior@</a:t>
            </a:r>
            <a:br>
              <a:rPr lang="pl-PL" sz="3300" b="0" i="0" kern="1200" dirty="0">
                <a:solidFill>
                  <a:srgbClr val="EBEBEB"/>
                </a:solidFill>
                <a:latin typeface="+mj-lt"/>
                <a:ea typeface="+mj-ea"/>
                <a:cs typeface="+mj-cs"/>
              </a:rPr>
            </a:br>
            <a:endParaRPr lang="en-US" sz="3300" b="0" i="0" kern="1200" dirty="0">
              <a:solidFill>
                <a:srgbClr val="EBEBEB"/>
              </a:solidFill>
              <a:latin typeface="+mj-lt"/>
              <a:ea typeface="+mj-ea"/>
              <a:cs typeface="+mj-cs"/>
            </a:endParaRPr>
          </a:p>
        </p:txBody>
      </p:sp>
      <p:sp useBgFill="1">
        <p:nvSpPr>
          <p:cNvPr id="45" name="Freeform: Shape 33">
            <a:extLst>
              <a:ext uri="{FF2B5EF4-FFF2-40B4-BE49-F238E27FC236}">
                <a16:creationId xmlns:a16="http://schemas.microsoft.com/office/drawing/2014/main" id="{E02F9158-C4C2-46A8-BE73-A4F77E139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pic>
        <p:nvPicPr>
          <p:cNvPr id="10" name="Symbol zastępczy zawartości 5" descr="Obraz zawierający osoba, pozujący, wewnątrz, grupa&#10;&#10;Opis wygenerowany automatycznie">
            <a:extLst>
              <a:ext uri="{FF2B5EF4-FFF2-40B4-BE49-F238E27FC236}">
                <a16:creationId xmlns:a16="http://schemas.microsoft.com/office/drawing/2014/main" id="{4BC07ABB-420C-43A3-A1EF-E944B9CBBE42}"/>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48305" y="2892346"/>
            <a:ext cx="5072281" cy="3481949"/>
          </a:xfrm>
          <a:prstGeom prst="rect">
            <a:avLst/>
          </a:prstGeom>
          <a:effectLst/>
        </p:spPr>
      </p:pic>
      <p:sp>
        <p:nvSpPr>
          <p:cNvPr id="11" name="Content Placeholder 9">
            <a:extLst>
              <a:ext uri="{FF2B5EF4-FFF2-40B4-BE49-F238E27FC236}">
                <a16:creationId xmlns:a16="http://schemas.microsoft.com/office/drawing/2014/main" id="{F91C7644-6091-4AF1-AC18-7C84D7E58CBE}"/>
              </a:ext>
            </a:extLst>
          </p:cNvPr>
          <p:cNvSpPr>
            <a:spLocks noGrp="1"/>
          </p:cNvSpPr>
          <p:nvPr>
            <p:ph sz="quarter" idx="4"/>
          </p:nvPr>
        </p:nvSpPr>
        <p:spPr>
          <a:xfrm>
            <a:off x="6421089" y="2548281"/>
            <a:ext cx="5122606" cy="3658689"/>
          </a:xfrm>
        </p:spPr>
        <p:txBody>
          <a:bodyPr vert="horz" lIns="91440" tIns="45720" rIns="91440" bIns="45720" rtlCol="0">
            <a:normAutofit/>
          </a:bodyPr>
          <a:lstStyle/>
          <a:p>
            <a:pPr>
              <a:lnSpc>
                <a:spcPct val="90000"/>
              </a:lnSpc>
            </a:pPr>
            <a:r>
              <a:rPr lang="en-US" sz="1500" b="1" dirty="0"/>
              <a:t>GRUPA</a:t>
            </a:r>
            <a:r>
              <a:rPr lang="pl-PL" sz="1500" b="1" dirty="0"/>
              <a:t>:</a:t>
            </a:r>
            <a:endParaRPr lang="en-US" sz="1500" b="1" dirty="0"/>
          </a:p>
          <a:p>
            <a:pPr>
              <a:lnSpc>
                <a:spcPct val="90000"/>
              </a:lnSpc>
            </a:pPr>
            <a:r>
              <a:rPr lang="en-US" sz="1500" dirty="0"/>
              <a:t>Maria J.</a:t>
            </a:r>
          </a:p>
          <a:p>
            <a:pPr>
              <a:lnSpc>
                <a:spcPct val="90000"/>
              </a:lnSpc>
            </a:pPr>
            <a:r>
              <a:rPr lang="en-US" sz="1500" dirty="0"/>
              <a:t>Halina K.</a:t>
            </a:r>
          </a:p>
          <a:p>
            <a:pPr>
              <a:lnSpc>
                <a:spcPct val="90000"/>
              </a:lnSpc>
            </a:pPr>
            <a:r>
              <a:rPr lang="en-US" sz="1500" dirty="0"/>
              <a:t>Agnieszka J.</a:t>
            </a:r>
          </a:p>
          <a:p>
            <a:pPr>
              <a:lnSpc>
                <a:spcPct val="90000"/>
              </a:lnSpc>
            </a:pPr>
            <a:r>
              <a:rPr lang="en-US" sz="1500" dirty="0"/>
              <a:t>Maria Anna K.</a:t>
            </a:r>
          </a:p>
          <a:p>
            <a:pPr>
              <a:lnSpc>
                <a:spcPct val="90000"/>
              </a:lnSpc>
            </a:pPr>
            <a:r>
              <a:rPr lang="en-US" sz="1500" dirty="0"/>
              <a:t>Maria K.</a:t>
            </a:r>
          </a:p>
          <a:p>
            <a:pPr>
              <a:lnSpc>
                <a:spcPct val="90000"/>
              </a:lnSpc>
            </a:pPr>
            <a:r>
              <a:rPr lang="en-US" sz="1500" dirty="0" err="1"/>
              <a:t>Czesław</a:t>
            </a:r>
            <a:r>
              <a:rPr lang="en-US" sz="1500" dirty="0"/>
              <a:t> K.</a:t>
            </a:r>
          </a:p>
          <a:p>
            <a:pPr>
              <a:lnSpc>
                <a:spcPct val="90000"/>
              </a:lnSpc>
            </a:pPr>
            <a:r>
              <a:rPr lang="en-US" sz="1500" dirty="0" err="1"/>
              <a:t>Brygida</a:t>
            </a:r>
            <a:r>
              <a:rPr lang="en-US" sz="1500" dirty="0"/>
              <a:t> L.</a:t>
            </a:r>
          </a:p>
          <a:p>
            <a:pPr>
              <a:lnSpc>
                <a:spcPct val="90000"/>
              </a:lnSpc>
            </a:pPr>
            <a:r>
              <a:rPr lang="en-US" sz="1500" dirty="0"/>
              <a:t>Wanda P.</a:t>
            </a:r>
          </a:p>
          <a:p>
            <a:pPr>
              <a:lnSpc>
                <a:spcPct val="90000"/>
              </a:lnSpc>
            </a:pPr>
            <a:r>
              <a:rPr lang="en-US" sz="1500" dirty="0"/>
              <a:t>Maria G.</a:t>
            </a:r>
          </a:p>
          <a:p>
            <a:pPr>
              <a:lnSpc>
                <a:spcPct val="90000"/>
              </a:lnSpc>
            </a:pPr>
            <a:r>
              <a:rPr lang="en-US" sz="1500" dirty="0"/>
              <a:t>Krystyna J.</a:t>
            </a:r>
          </a:p>
          <a:p>
            <a:pPr>
              <a:lnSpc>
                <a:spcPct val="90000"/>
              </a:lnSpc>
            </a:pPr>
            <a:endParaRPr lang="en-US" sz="1500" dirty="0"/>
          </a:p>
        </p:txBody>
      </p:sp>
    </p:spTree>
    <p:extLst>
      <p:ext uri="{BB962C8B-B14F-4D97-AF65-F5344CB8AC3E}">
        <p14:creationId xmlns:p14="http://schemas.microsoft.com/office/powerpoint/2010/main" val="98159616"/>
      </p:ext>
    </p:extLst>
  </p:cSld>
  <p:clrMapOvr>
    <a:masterClrMapping/>
  </p:clrMapOvr>
  <mc:AlternateContent xmlns:mc="http://schemas.openxmlformats.org/markup-compatibility/2006" xmlns:p14="http://schemas.microsoft.com/office/powerpoint/2010/main">
    <mc:Choice Requires="p14">
      <p:transition spd="slow" p14:dur="4500" advClick="0" advTm="9000">
        <p14:vortex dir="r"/>
        <p:sndAc>
          <p:stSnd>
            <p:snd r:embed="rId2" name="chimes.wav"/>
          </p:stSnd>
        </p:sndAc>
      </p:transition>
    </mc:Choice>
    <mc:Fallback xmlns="">
      <p:transition spd="slow" advClick="0" advTm="9000">
        <p:fade/>
        <p:sndAc>
          <p:stSnd>
            <p:snd r:embed="rId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 calcmode="lin" valueType="num">
                                      <p:cBhvr additive="base">
                                        <p:cTn id="2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 calcmode="lin" valueType="num">
                                      <p:cBhvr additive="base">
                                        <p:cTn id="2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xEl>
                                              <p:pRg st="5" end="5"/>
                                            </p:txEl>
                                          </p:spTgt>
                                        </p:tgtEl>
                                        <p:attrNameLst>
                                          <p:attrName>style.visibility</p:attrName>
                                        </p:attrNameLst>
                                      </p:cBhvr>
                                      <p:to>
                                        <p:strVal val="visible"/>
                                      </p:to>
                                    </p:set>
                                    <p:anim calcmode="lin" valueType="num">
                                      <p:cBhvr additive="base">
                                        <p:cTn id="4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anim calcmode="lin" valueType="num">
                                      <p:cBhvr additive="base">
                                        <p:cTn id="4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xEl>
                                              <p:pRg st="7" end="7"/>
                                            </p:txEl>
                                          </p:spTgt>
                                        </p:tgtEl>
                                        <p:attrNameLst>
                                          <p:attrName>style.visibility</p:attrName>
                                        </p:attrNameLst>
                                      </p:cBhvr>
                                      <p:to>
                                        <p:strVal val="visible"/>
                                      </p:to>
                                    </p:set>
                                    <p:anim calcmode="lin" valueType="num">
                                      <p:cBhvr additive="base">
                                        <p:cTn id="5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xEl>
                                              <p:pRg st="8" end="8"/>
                                            </p:txEl>
                                          </p:spTgt>
                                        </p:tgtEl>
                                        <p:attrNameLst>
                                          <p:attrName>style.visibility</p:attrName>
                                        </p:attrNameLst>
                                      </p:cBhvr>
                                      <p:to>
                                        <p:strVal val="visible"/>
                                      </p:to>
                                    </p:set>
                                    <p:anim calcmode="lin" valueType="num">
                                      <p:cBhvr additive="base">
                                        <p:cTn id="59"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xEl>
                                              <p:pRg st="9" end="9"/>
                                            </p:txEl>
                                          </p:spTgt>
                                        </p:tgtEl>
                                        <p:attrNameLst>
                                          <p:attrName>style.visibility</p:attrName>
                                        </p:attrNameLst>
                                      </p:cBhvr>
                                      <p:to>
                                        <p:strVal val="visible"/>
                                      </p:to>
                                    </p:set>
                                    <p:anim calcmode="lin" valueType="num">
                                      <p:cBhvr additive="base">
                                        <p:cTn id="65"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1">
                                            <p:txEl>
                                              <p:pRg st="10" end="10"/>
                                            </p:txEl>
                                          </p:spTgt>
                                        </p:tgtEl>
                                        <p:attrNameLst>
                                          <p:attrName>style.visibility</p:attrName>
                                        </p:attrNameLst>
                                      </p:cBhvr>
                                      <p:to>
                                        <p:strVal val="visible"/>
                                      </p:to>
                                    </p:set>
                                    <p:anim calcmode="lin" valueType="num">
                                      <p:cBhvr additive="base">
                                        <p:cTn id="71" dur="500" fill="hold"/>
                                        <p:tgtEl>
                                          <p:spTgt spid="11">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267FF75-4F34-4433-A1D4-A64ADF279270}"/>
              </a:ext>
            </a:extLst>
          </p:cNvPr>
          <p:cNvSpPr>
            <a:spLocks noGrp="1"/>
          </p:cNvSpPr>
          <p:nvPr>
            <p:ph type="title"/>
          </p:nvPr>
        </p:nvSpPr>
        <p:spPr>
          <a:xfrm>
            <a:off x="646112" y="452718"/>
            <a:ext cx="4165580" cy="1400530"/>
          </a:xfrm>
        </p:spPr>
        <p:txBody>
          <a:bodyPr vert="horz" lIns="91440" tIns="45720" rIns="91440" bIns="45720" rtlCol="0" anchor="t">
            <a:normAutofit/>
          </a:bodyPr>
          <a:lstStyle/>
          <a:p>
            <a:r>
              <a:rPr lang="en-US" dirty="0"/>
              <a:t>Jak </a:t>
            </a:r>
            <a:r>
              <a:rPr lang="en-US" dirty="0" err="1"/>
              <a:t>wygląda</a:t>
            </a:r>
            <a:r>
              <a:rPr lang="en-US" dirty="0"/>
              <a:t>?</a:t>
            </a:r>
          </a:p>
        </p:txBody>
      </p:sp>
      <p:sp>
        <p:nvSpPr>
          <p:cNvPr id="20" name="Content Placeholder 19">
            <a:extLst>
              <a:ext uri="{FF2B5EF4-FFF2-40B4-BE49-F238E27FC236}">
                <a16:creationId xmlns:a16="http://schemas.microsoft.com/office/drawing/2014/main" id="{43BC2284-E56F-4EC4-8DE9-AFE9B8125754}"/>
              </a:ext>
            </a:extLst>
          </p:cNvPr>
          <p:cNvSpPr>
            <a:spLocks noGrp="1"/>
          </p:cNvSpPr>
          <p:nvPr>
            <p:ph sz="half" idx="1"/>
          </p:nvPr>
        </p:nvSpPr>
        <p:spPr>
          <a:xfrm>
            <a:off x="646113" y="2052918"/>
            <a:ext cx="4165146" cy="4195481"/>
          </a:xfrm>
        </p:spPr>
        <p:txBody>
          <a:bodyPr vert="horz" lIns="91440" tIns="45720" rIns="91440" bIns="45720" rtlCol="0">
            <a:normAutofit/>
          </a:bodyPr>
          <a:lstStyle/>
          <a:p>
            <a:pPr marL="0" indent="0"/>
            <a:endParaRPr lang="en-US">
              <a:effectLst/>
            </a:endParaRPr>
          </a:p>
          <a:p>
            <a:br>
              <a:rPr lang="en-US"/>
            </a:br>
            <a:endParaRPr lang="en-US"/>
          </a:p>
        </p:txBody>
      </p:sp>
      <p:pic>
        <p:nvPicPr>
          <p:cNvPr id="11" name="Symbol zastępczy zawartości 10" descr="Naukowiec trzymający płytkę z wieloma zbiorniczkami próbek oraz wyniki na ekranie komputera">
            <a:extLst>
              <a:ext uri="{FF2B5EF4-FFF2-40B4-BE49-F238E27FC236}">
                <a16:creationId xmlns:a16="http://schemas.microsoft.com/office/drawing/2014/main" id="{1206A62D-FFCF-43C9-83CE-6B189B7DC505}"/>
              </a:ext>
            </a:extLst>
          </p:cNvPr>
          <p:cNvPicPr>
            <a:picLocks noGrp="1" noChangeAspect="1"/>
          </p:cNvPicPr>
          <p:nvPr>
            <p:ph sz="half" idx="2"/>
          </p:nvPr>
        </p:nvPicPr>
        <p:blipFill>
          <a:blip r:embed="rId4" cstate="hqprint">
            <a:extLst>
              <a:ext uri="{28A0092B-C50C-407E-A947-70E740481C1C}">
                <a14:useLocalDpi xmlns:a14="http://schemas.microsoft.com/office/drawing/2010/main" val="0"/>
              </a:ext>
            </a:extLst>
          </a:blip>
          <a:stretch>
            <a:fillRect/>
          </a:stretch>
        </p:blipFill>
        <p:spPr>
          <a:xfrm>
            <a:off x="6055852" y="768600"/>
            <a:ext cx="3317788" cy="2660400"/>
          </a:xfrm>
          <a:prstGeom prst="rect">
            <a:avLst/>
          </a:prstGeom>
          <a:effectLst/>
        </p:spPr>
      </p:pic>
      <p:pic>
        <p:nvPicPr>
          <p:cNvPr id="7" name="Symbol zastępczy zawartości 6" descr="Dwóch chirurgów przeglądających RTG">
            <a:extLst>
              <a:ext uri="{FF2B5EF4-FFF2-40B4-BE49-F238E27FC236}">
                <a16:creationId xmlns:a16="http://schemas.microsoft.com/office/drawing/2014/main" id="{ED31B7BC-D152-4BA6-AAEE-A849E23AAA3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821" r="1" b="3539"/>
          <a:stretch/>
        </p:blipFill>
        <p:spPr>
          <a:xfrm>
            <a:off x="156819" y="1500522"/>
            <a:ext cx="5449471" cy="3171156"/>
          </a:xfrm>
          <a:prstGeom prst="rect">
            <a:avLst/>
          </a:prstGeom>
          <a:effectLst/>
        </p:spPr>
      </p:pic>
      <p:pic>
        <p:nvPicPr>
          <p:cNvPr id="6" name="Obraz 5">
            <a:extLst>
              <a:ext uri="{FF2B5EF4-FFF2-40B4-BE49-F238E27FC236}">
                <a16:creationId xmlns:a16="http://schemas.microsoft.com/office/drawing/2014/main" id="{504FF0E3-BFC6-4A23-8D07-B754CC081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584" y="3571875"/>
            <a:ext cx="4117647" cy="3000375"/>
          </a:xfrm>
          <a:prstGeom prst="rect">
            <a:avLst/>
          </a:prstGeom>
          <a:effectLst/>
        </p:spPr>
      </p:pic>
    </p:spTree>
    <p:extLst>
      <p:ext uri="{BB962C8B-B14F-4D97-AF65-F5344CB8AC3E}">
        <p14:creationId xmlns:p14="http://schemas.microsoft.com/office/powerpoint/2010/main" val="1745998827"/>
      </p:ext>
    </p:extLst>
  </p:cSld>
  <p:clrMapOvr>
    <a:masterClrMapping/>
  </p:clrMapOvr>
  <mc:AlternateContent xmlns:mc="http://schemas.openxmlformats.org/markup-compatibility/2006" xmlns:p14="http://schemas.microsoft.com/office/powerpoint/2010/main">
    <mc:Choice Requires="p14">
      <p:transition spd="slow" p14:dur="3750" advClick="0" advTm="1894">
        <p14:reveal/>
        <p:sndAc>
          <p:stSnd>
            <p:snd r:embed="rId2" name="wind.wav"/>
          </p:stSnd>
        </p:sndAc>
      </p:transition>
    </mc:Choice>
    <mc:Fallback xmlns="">
      <p:transition spd="slow" advClick="0" advTm="1894">
        <p:fade/>
        <p:sndAc>
          <p:stSnd>
            <p:snd r:embed="rId7" name="wind.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ACDD34-782C-49B9-B348-288B0D34CB0E}"/>
              </a:ext>
            </a:extLst>
          </p:cNvPr>
          <p:cNvSpPr>
            <a:spLocks noGrp="1"/>
          </p:cNvSpPr>
          <p:nvPr>
            <p:ph type="title"/>
          </p:nvPr>
        </p:nvSpPr>
        <p:spPr>
          <a:xfrm>
            <a:off x="646112" y="452718"/>
            <a:ext cx="4165580" cy="890660"/>
          </a:xfrm>
        </p:spPr>
        <p:txBody>
          <a:bodyPr vert="horz" lIns="91440" tIns="45720" rIns="91440" bIns="45720" rtlCol="0" anchor="t">
            <a:normAutofit fontScale="90000"/>
          </a:bodyPr>
          <a:lstStyle/>
          <a:p>
            <a:r>
              <a:rPr lang="en-US" dirty="0" err="1"/>
              <a:t>Tak</a:t>
            </a:r>
            <a:r>
              <a:rPr lang="en-US" dirty="0"/>
              <a:t> </a:t>
            </a:r>
            <a:r>
              <a:rPr lang="en-US" dirty="0" err="1"/>
              <a:t>wyglądam</a:t>
            </a:r>
            <a:r>
              <a:rPr lang="en-US" dirty="0"/>
              <a:t> ….</a:t>
            </a:r>
          </a:p>
        </p:txBody>
      </p:sp>
      <p:pic>
        <p:nvPicPr>
          <p:cNvPr id="7" name="Symbol zastępczy zawartości 6" descr="Obraz zawierający kwiat&#10;&#10;Opis wygenerowany automatycznie">
            <a:extLst>
              <a:ext uri="{FF2B5EF4-FFF2-40B4-BE49-F238E27FC236}">
                <a16:creationId xmlns:a16="http://schemas.microsoft.com/office/drawing/2014/main" id="{5A200894-A61F-4C13-8963-8E19913AB2DC}"/>
              </a:ext>
            </a:extLst>
          </p:cNvPr>
          <p:cNvPicPr>
            <a:picLocks noGrp="1" noChangeAspect="1"/>
          </p:cNvPicPr>
          <p:nvPr>
            <p:ph sz="half"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4312" y="236615"/>
            <a:ext cx="5351638" cy="2683330"/>
          </a:xfrm>
          <a:prstGeom prst="rect">
            <a:avLst/>
          </a:prstGeom>
          <a:effectLst/>
        </p:spPr>
      </p:pic>
      <p:pic>
        <p:nvPicPr>
          <p:cNvPr id="4" name="Symbol zastępczy zawartości 3" descr="Obraz zawierający kolorowy, stół, kolorowe, zdobione&#10;&#10;Opis wygenerowany automatycznie">
            <a:extLst>
              <a:ext uri="{FF2B5EF4-FFF2-40B4-BE49-F238E27FC236}">
                <a16:creationId xmlns:a16="http://schemas.microsoft.com/office/drawing/2014/main" id="{1154A085-CC17-4DEF-9C5B-D1FDA33FAE38}"/>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250163" y="3157904"/>
            <a:ext cx="4395788" cy="2927407"/>
          </a:xfrm>
        </p:spPr>
      </p:pic>
      <p:pic>
        <p:nvPicPr>
          <p:cNvPr id="10" name="Symbol zastępczy zawartości 9" descr="Obraz zawierający kwiat&#10;&#10;Opis wygenerowany automatycznie">
            <a:extLst>
              <a:ext uri="{FF2B5EF4-FFF2-40B4-BE49-F238E27FC236}">
                <a16:creationId xmlns:a16="http://schemas.microsoft.com/office/drawing/2014/main" id="{0B4B2D50-AE62-4635-B781-65D552A7FCC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09856" y="1722389"/>
            <a:ext cx="4838092" cy="3413221"/>
          </a:xfrm>
          <a:prstGeom prst="rect">
            <a:avLst/>
          </a:prstGeom>
          <a:effectLst/>
        </p:spPr>
      </p:pic>
    </p:spTree>
    <p:custDataLst>
      <p:tags r:id="rId1"/>
    </p:custDataLst>
    <p:extLst>
      <p:ext uri="{BB962C8B-B14F-4D97-AF65-F5344CB8AC3E}">
        <p14:creationId xmlns:p14="http://schemas.microsoft.com/office/powerpoint/2010/main" val="4247733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3000">
        <p15:prstTrans prst="curtains"/>
        <p:sndAc>
          <p:stSnd>
            <p:snd r:embed="rId3" name="voltage.wav"/>
          </p:stSnd>
        </p:sndAc>
      </p:transition>
    </mc:Choice>
    <mc:Fallback xmlns="">
      <p:transition spd="slow" advClick="0" advTm="3000">
        <p:fade/>
        <p:sndAc>
          <p:stSnd>
            <p:snd r:embed="rId10"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BA3D56-3864-4984-9444-314DE81F4F8D}"/>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dirty="0" err="1">
                <a:solidFill>
                  <a:srgbClr val="002060"/>
                </a:solidFill>
              </a:rPr>
              <a:t>Widok</a:t>
            </a:r>
            <a:r>
              <a:rPr lang="en-US" sz="4800" dirty="0">
                <a:solidFill>
                  <a:srgbClr val="002060"/>
                </a:solidFill>
              </a:rPr>
              <a:t> COVID-19 </a:t>
            </a:r>
            <a:r>
              <a:rPr lang="en-US" sz="4800" dirty="0" err="1">
                <a:solidFill>
                  <a:srgbClr val="002060"/>
                </a:solidFill>
              </a:rPr>
              <a:t>na</a:t>
            </a:r>
            <a:r>
              <a:rPr lang="en-US" sz="4800" dirty="0">
                <a:solidFill>
                  <a:srgbClr val="002060"/>
                </a:solidFill>
              </a:rPr>
              <a:t> </a:t>
            </a:r>
            <a:r>
              <a:rPr lang="en-US" sz="4800" dirty="0" err="1">
                <a:solidFill>
                  <a:srgbClr val="002060"/>
                </a:solidFill>
              </a:rPr>
              <a:t>zdjęciach</a:t>
            </a:r>
            <a:endParaRPr lang="en-US" sz="4800" dirty="0">
              <a:solidFill>
                <a:srgbClr val="002060"/>
              </a:solidFill>
            </a:endParaRPr>
          </a:p>
        </p:txBody>
      </p:sp>
      <p:pic>
        <p:nvPicPr>
          <p:cNvPr id="5" name="Symbol zastępczy zawartości 4" descr="Obraz zawierający pod wodą, koralowiec, woda&#10;&#10;Opis wygenerowany automatycznie">
            <a:extLst>
              <a:ext uri="{FF2B5EF4-FFF2-40B4-BE49-F238E27FC236}">
                <a16:creationId xmlns:a16="http://schemas.microsoft.com/office/drawing/2014/main" id="{8A09B6A4-71AD-49DC-B52D-441F8CA860BA}"/>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5579" r="20952"/>
          <a:stretch/>
        </p:blipFill>
        <p:spPr>
          <a:xfrm>
            <a:off x="-303" y="0"/>
            <a:ext cx="4060014" cy="5020241"/>
          </a:xfrm>
          <a:custGeom>
            <a:avLst/>
            <a:gdLst/>
            <a:ahLst/>
            <a:cxnLst/>
            <a:rect l="l" t="t" r="r" b="b"/>
            <a:pathLst>
              <a:path w="4060014" h="5020241">
                <a:moveTo>
                  <a:pt x="0" y="0"/>
                </a:moveTo>
                <a:lnTo>
                  <a:pt x="4060014" y="0"/>
                </a:lnTo>
                <a:lnTo>
                  <a:pt x="4060014" y="451006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5122" name="Picture 2" descr="Baner komórek koronawirusa Darmowych Wektorów">
            <a:extLst>
              <a:ext uri="{FF2B5EF4-FFF2-40B4-BE49-F238E27FC236}">
                <a16:creationId xmlns:a16="http://schemas.microsoft.com/office/drawing/2014/main" id="{CA7B8E19-45F7-4DD3-80EA-3CD38138D9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514" r="42311"/>
          <a:stretch/>
        </p:blipFill>
        <p:spPr bwMode="auto">
          <a:xfrm>
            <a:off x="8132291" y="20381"/>
            <a:ext cx="4059709" cy="4542350"/>
          </a:xfrm>
          <a:custGeom>
            <a:avLst/>
            <a:gdLst/>
            <a:ahLst/>
            <a:cxnLst/>
            <a:rect l="l" t="t" r="r" b="b"/>
            <a:pathLst>
              <a:path w="4059709" h="4542350">
                <a:moveTo>
                  <a:pt x="0" y="0"/>
                </a:moveTo>
                <a:lnTo>
                  <a:pt x="4059709" y="0"/>
                </a:lnTo>
                <a:lnTo>
                  <a:pt x="4059709" y="4057991"/>
                </a:lnTo>
                <a:lnTo>
                  <a:pt x="3782959" y="4110187"/>
                </a:lnTo>
                <a:lnTo>
                  <a:pt x="3507426" y="4159931"/>
                </a:lnTo>
                <a:lnTo>
                  <a:pt x="3230675" y="4208624"/>
                </a:lnTo>
                <a:lnTo>
                  <a:pt x="2952704" y="4250310"/>
                </a:lnTo>
                <a:lnTo>
                  <a:pt x="2675953" y="4292347"/>
                </a:lnTo>
                <a:lnTo>
                  <a:pt x="2397982" y="4331582"/>
                </a:lnTo>
                <a:lnTo>
                  <a:pt x="2123669" y="4365211"/>
                </a:lnTo>
                <a:lnTo>
                  <a:pt x="1845698" y="4397089"/>
                </a:lnTo>
                <a:lnTo>
                  <a:pt x="1568947" y="4426165"/>
                </a:lnTo>
                <a:lnTo>
                  <a:pt x="1297072" y="4451387"/>
                </a:lnTo>
                <a:lnTo>
                  <a:pt x="1021540" y="4476609"/>
                </a:lnTo>
                <a:lnTo>
                  <a:pt x="749665" y="4497628"/>
                </a:lnTo>
                <a:lnTo>
                  <a:pt x="477790" y="4514092"/>
                </a:lnTo>
                <a:lnTo>
                  <a:pt x="207135" y="4531258"/>
                </a:lnTo>
                <a:lnTo>
                  <a:pt x="0" y="4542350"/>
                </a:lnTo>
                <a:close/>
              </a:path>
            </a:pathLst>
          </a:custGeom>
          <a:noFill/>
          <a:extLst>
            <a:ext uri="{909E8E84-426E-40DD-AFC4-6F175D3DCCD1}">
              <a14:hiddenFill xmlns:a14="http://schemas.microsoft.com/office/drawing/2010/main">
                <a:solidFill>
                  <a:srgbClr val="FFFFFF"/>
                </a:solidFill>
              </a14:hiddenFill>
            </a:ext>
          </a:extLst>
        </p:spPr>
      </p:pic>
      <p:pic>
        <p:nvPicPr>
          <p:cNvPr id="6" name="Symbol zastępczy zawartości 5" descr="Obraz zawierający małe, stare, siedzi, zdjęcie&#10;&#10;Opis wygenerowany automatycznie">
            <a:extLst>
              <a:ext uri="{FF2B5EF4-FFF2-40B4-BE49-F238E27FC236}">
                <a16:creationId xmlns:a16="http://schemas.microsoft.com/office/drawing/2014/main" id="{D96409CA-3221-4D8E-9D17-76505081CE51}"/>
              </a:ext>
            </a:extLst>
          </p:cNvPr>
          <p:cNvPicPr>
            <a:picLocks noChangeAspect="1"/>
          </p:cNvPicPr>
          <p:nvPr/>
        </p:nvPicPr>
        <p:blipFill rotWithShape="1">
          <a:blip r:embed="rId6">
            <a:extLst>
              <a:ext uri="{28A0092B-C50C-407E-A947-70E740481C1C}">
                <a14:useLocalDpi xmlns:a14="http://schemas.microsoft.com/office/drawing/2010/main" val="0"/>
              </a:ext>
            </a:extLst>
          </a:blip>
          <a:srcRect l="14294" r="22402"/>
          <a:stretch/>
        </p:blipFill>
        <p:spPr>
          <a:xfrm>
            <a:off x="4060015" y="10"/>
            <a:ext cx="4071972" cy="4583093"/>
          </a:xfrm>
          <a:custGeom>
            <a:avLst/>
            <a:gdLst/>
            <a:ahLst/>
            <a:cxnLst/>
            <a:rect l="l" t="t" r="r" b="b"/>
            <a:pathLst>
              <a:path w="4071972" h="4583103">
                <a:moveTo>
                  <a:pt x="0" y="0"/>
                </a:moveTo>
                <a:lnTo>
                  <a:pt x="4071972" y="0"/>
                </a:lnTo>
                <a:lnTo>
                  <a:pt x="4071972" y="4542358"/>
                </a:lnTo>
                <a:lnTo>
                  <a:pt x="4011042" y="4545620"/>
                </a:lnTo>
                <a:lnTo>
                  <a:pt x="3745263" y="4555779"/>
                </a:lnTo>
                <a:lnTo>
                  <a:pt x="3479483" y="4564537"/>
                </a:lnTo>
                <a:lnTo>
                  <a:pt x="3216143" y="4572944"/>
                </a:lnTo>
                <a:lnTo>
                  <a:pt x="2956461" y="4576798"/>
                </a:lnTo>
                <a:lnTo>
                  <a:pt x="2696778" y="4581001"/>
                </a:lnTo>
                <a:lnTo>
                  <a:pt x="2440752" y="4583103"/>
                </a:lnTo>
                <a:lnTo>
                  <a:pt x="2187164" y="4581001"/>
                </a:lnTo>
                <a:lnTo>
                  <a:pt x="1936015" y="4581001"/>
                </a:lnTo>
                <a:lnTo>
                  <a:pt x="1687305" y="4576798"/>
                </a:lnTo>
                <a:lnTo>
                  <a:pt x="1443471" y="4570492"/>
                </a:lnTo>
                <a:lnTo>
                  <a:pt x="1202077" y="4564537"/>
                </a:lnTo>
                <a:lnTo>
                  <a:pt x="965557" y="4557881"/>
                </a:lnTo>
                <a:lnTo>
                  <a:pt x="730256" y="4547722"/>
                </a:lnTo>
                <a:lnTo>
                  <a:pt x="498615" y="4536862"/>
                </a:lnTo>
                <a:lnTo>
                  <a:pt x="271848" y="4527054"/>
                </a:lnTo>
                <a:lnTo>
                  <a:pt x="0" y="4510054"/>
                </a:lnTo>
                <a:close/>
              </a:path>
            </a:pathLst>
          </a:custGeom>
        </p:spPr>
      </p:pic>
    </p:spTree>
    <p:extLst>
      <p:ext uri="{BB962C8B-B14F-4D97-AF65-F5344CB8AC3E}">
        <p14:creationId xmlns:p14="http://schemas.microsoft.com/office/powerpoint/2010/main" val="3740813379"/>
      </p:ext>
    </p:extLst>
  </p:cSld>
  <p:clrMapOvr>
    <a:masterClrMapping/>
  </p:clrMapOvr>
  <mc:AlternateContent xmlns:mc="http://schemas.openxmlformats.org/markup-compatibility/2006" xmlns:p14="http://schemas.microsoft.com/office/powerpoint/2010/main">
    <mc:Choice Requires="p14">
      <p:transition spd="slow" p14:dur="3500" advClick="0" advTm="2000">
        <p:push dir="u"/>
        <p:sndAc>
          <p:stSnd>
            <p:snd r:embed="rId2" name="camera.wav"/>
          </p:stSnd>
        </p:sndAc>
      </p:transition>
    </mc:Choice>
    <mc:Fallback xmlns="">
      <p:transition spd="slow" advClick="0" advTm="2000">
        <p:push dir="u"/>
        <p:sndAc>
          <p:stSnd>
            <p:snd r:embed="rId7" name="camera.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01A39D-7EFA-4277-9C82-D78D3E457888}"/>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dirty="0" err="1">
                <a:solidFill>
                  <a:schemeClr val="tx1"/>
                </a:solidFill>
              </a:rPr>
              <a:t>Koronawirus</a:t>
            </a:r>
            <a:r>
              <a:rPr lang="en-US" sz="4800" dirty="0">
                <a:solidFill>
                  <a:schemeClr val="tx1"/>
                </a:solidFill>
              </a:rPr>
              <a:t> </a:t>
            </a:r>
            <a:r>
              <a:rPr lang="en-US" sz="4800" dirty="0" err="1">
                <a:solidFill>
                  <a:schemeClr val="tx1"/>
                </a:solidFill>
              </a:rPr>
              <a:t>różne</a:t>
            </a:r>
            <a:r>
              <a:rPr lang="en-US" sz="4800" dirty="0">
                <a:solidFill>
                  <a:schemeClr val="tx1"/>
                </a:solidFill>
              </a:rPr>
              <a:t> </a:t>
            </a:r>
            <a:r>
              <a:rPr lang="en-US" sz="4800" dirty="0" err="1">
                <a:solidFill>
                  <a:schemeClr val="tx1"/>
                </a:solidFill>
              </a:rPr>
              <a:t>oblicza</a:t>
            </a:r>
            <a:endParaRPr lang="en-US" sz="4800" dirty="0">
              <a:solidFill>
                <a:schemeClr val="tx1"/>
              </a:solidFill>
            </a:endParaRPr>
          </a:p>
        </p:txBody>
      </p:sp>
      <p:pic>
        <p:nvPicPr>
          <p:cNvPr id="7" name="Symbol zastępczy zawartości 6" descr="Obraz zawierający tort, zdobione, zamknąć, kwiat&#10;&#10;Opis wygenerowany automatycznie">
            <a:extLst>
              <a:ext uri="{FF2B5EF4-FFF2-40B4-BE49-F238E27FC236}">
                <a16:creationId xmlns:a16="http://schemas.microsoft.com/office/drawing/2014/main" id="{7293E9A4-1BB0-4B8B-A924-1DD0618EFF0D}"/>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2172" r="1" b="12983"/>
          <a:stretch/>
        </p:blipFill>
        <p:spPr>
          <a:xfrm>
            <a:off x="6096000" y="9403"/>
            <a:ext cx="6095696" cy="4583103"/>
          </a:xfrm>
          <a:custGeom>
            <a:avLst/>
            <a:gdLst/>
            <a:ahLst/>
            <a:cxnLst/>
            <a:rect l="l" t="t" r="r" b="b"/>
            <a:pathLst>
              <a:path w="6095696" h="4583103">
                <a:moveTo>
                  <a:pt x="0" y="0"/>
                </a:moveTo>
                <a:lnTo>
                  <a:pt x="6095696" y="0"/>
                </a:lnTo>
                <a:lnTo>
                  <a:pt x="6095696" y="4057991"/>
                </a:lnTo>
                <a:lnTo>
                  <a:pt x="5818946" y="4110187"/>
                </a:lnTo>
                <a:lnTo>
                  <a:pt x="5543413" y="4159931"/>
                </a:lnTo>
                <a:lnTo>
                  <a:pt x="5266662" y="4208624"/>
                </a:lnTo>
                <a:lnTo>
                  <a:pt x="4988691" y="4250310"/>
                </a:lnTo>
                <a:lnTo>
                  <a:pt x="4711940" y="4292347"/>
                </a:lnTo>
                <a:lnTo>
                  <a:pt x="4433969" y="4331582"/>
                </a:lnTo>
                <a:lnTo>
                  <a:pt x="4159656" y="4365211"/>
                </a:lnTo>
                <a:lnTo>
                  <a:pt x="3881685" y="4397089"/>
                </a:lnTo>
                <a:lnTo>
                  <a:pt x="3604934" y="4426165"/>
                </a:lnTo>
                <a:lnTo>
                  <a:pt x="3333059" y="4451387"/>
                </a:lnTo>
                <a:lnTo>
                  <a:pt x="3057527" y="4476609"/>
                </a:lnTo>
                <a:lnTo>
                  <a:pt x="2785652" y="4497628"/>
                </a:lnTo>
                <a:lnTo>
                  <a:pt x="2513777" y="4514092"/>
                </a:lnTo>
                <a:lnTo>
                  <a:pt x="2243122" y="4531258"/>
                </a:lnTo>
                <a:lnTo>
                  <a:pt x="1974904" y="4545620"/>
                </a:lnTo>
                <a:lnTo>
                  <a:pt x="1709125" y="4555779"/>
                </a:lnTo>
                <a:lnTo>
                  <a:pt x="1443346" y="4564537"/>
                </a:lnTo>
                <a:lnTo>
                  <a:pt x="1180006" y="4572944"/>
                </a:lnTo>
                <a:lnTo>
                  <a:pt x="920323" y="4576798"/>
                </a:lnTo>
                <a:lnTo>
                  <a:pt x="660640" y="4581001"/>
                </a:lnTo>
                <a:lnTo>
                  <a:pt x="404614" y="4583103"/>
                </a:lnTo>
                <a:lnTo>
                  <a:pt x="151027" y="4581001"/>
                </a:lnTo>
                <a:lnTo>
                  <a:pt x="0" y="4581001"/>
                </a:lnTo>
                <a:close/>
              </a:path>
            </a:pathLst>
          </a:custGeom>
        </p:spPr>
      </p:pic>
      <p:pic>
        <p:nvPicPr>
          <p:cNvPr id="10" name="Symbol zastępczy zawartości 9" descr="Obraz zawierający kwiat, waza, pokryte, stół&#10;&#10;Opis wygenerowany automatycznie">
            <a:extLst>
              <a:ext uri="{FF2B5EF4-FFF2-40B4-BE49-F238E27FC236}">
                <a16:creationId xmlns:a16="http://schemas.microsoft.com/office/drawing/2014/main" id="{CA354081-8ADC-4138-8AFC-C85CEDDD61C2}"/>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3658" b="860"/>
          <a:stretch/>
        </p:blipFill>
        <p:spPr>
          <a:xfrm>
            <a:off x="1" y="-5"/>
            <a:ext cx="6095999" cy="5020241"/>
          </a:xfrm>
          <a:custGeom>
            <a:avLst/>
            <a:gdLst/>
            <a:ahLst/>
            <a:cxnLst/>
            <a:rect l="l" t="t" r="r" b="b"/>
            <a:pathLst>
              <a:path w="6095999" h="5020241">
                <a:moveTo>
                  <a:pt x="0" y="0"/>
                </a:moveTo>
                <a:lnTo>
                  <a:pt x="6095999" y="0"/>
                </a:lnTo>
                <a:lnTo>
                  <a:pt x="6095999"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8" name="pole tekstowe 7">
            <a:extLst>
              <a:ext uri="{FF2B5EF4-FFF2-40B4-BE49-F238E27FC236}">
                <a16:creationId xmlns:a16="http://schemas.microsoft.com/office/drawing/2014/main" id="{81924D15-EC9D-47E7-AFD7-ACC0A5CCD973}"/>
              </a:ext>
            </a:extLst>
          </p:cNvPr>
          <p:cNvSpPr txBox="1"/>
          <p:nvPr/>
        </p:nvSpPr>
        <p:spPr>
          <a:xfrm>
            <a:off x="9868928" y="6870700"/>
            <a:ext cx="2323072" cy="200055"/>
          </a:xfrm>
          <a:prstGeom prst="rect">
            <a:avLst/>
          </a:prstGeom>
          <a:solidFill>
            <a:srgbClr val="000000"/>
          </a:solidFill>
        </p:spPr>
        <p:txBody>
          <a:bodyPr wrap="none" rtlCol="0">
            <a:spAutoFit/>
          </a:bodyPr>
          <a:lstStyle/>
          <a:p>
            <a:pPr algn="r">
              <a:spcAft>
                <a:spcPts val="600"/>
              </a:spcAft>
            </a:pPr>
            <a:r>
              <a:rPr lang="pl-PL" sz="700">
                <a:solidFill>
                  <a:srgbClr val="FFFFFF"/>
                </a:solidFill>
                <a:hlinkClick r:id="rId5" tooltip="https://en.wikipedia.org/wiki/Virus">
                  <a:extLst>
                    <a:ext uri="{A12FA001-AC4F-418D-AE19-62706E023703}">
                      <ahyp:hlinkClr xmlns:ahyp="http://schemas.microsoft.com/office/drawing/2018/hyperlinkcolor" val="tx"/>
                    </a:ext>
                  </a:extLst>
                </a:hlinkClick>
              </a:rPr>
              <a:t>To zdjęcie</a:t>
            </a:r>
            <a:r>
              <a:rPr lang="pl-PL" sz="700">
                <a:solidFill>
                  <a:srgbClr val="FFFFFF"/>
                </a:solidFill>
              </a:rPr>
              <a:t>, autor: Nieznany autor, licencja: </a:t>
            </a:r>
            <a:r>
              <a:rPr lang="pl-PL"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pl-PL" sz="700">
              <a:solidFill>
                <a:srgbClr val="FFFFFF"/>
              </a:solidFill>
            </a:endParaRPr>
          </a:p>
        </p:txBody>
      </p:sp>
      <p:sp>
        <p:nvSpPr>
          <p:cNvPr id="11" name="pole tekstowe 10">
            <a:extLst>
              <a:ext uri="{FF2B5EF4-FFF2-40B4-BE49-F238E27FC236}">
                <a16:creationId xmlns:a16="http://schemas.microsoft.com/office/drawing/2014/main" id="{E29E42F2-9B36-4881-BFFC-85489CD3C631}"/>
              </a:ext>
            </a:extLst>
          </p:cNvPr>
          <p:cNvSpPr txBox="1"/>
          <p:nvPr/>
        </p:nvSpPr>
        <p:spPr>
          <a:xfrm>
            <a:off x="7682235" y="6870700"/>
            <a:ext cx="2173993" cy="200055"/>
          </a:xfrm>
          <a:prstGeom prst="rect">
            <a:avLst/>
          </a:prstGeom>
          <a:solidFill>
            <a:srgbClr val="000000"/>
          </a:solidFill>
        </p:spPr>
        <p:txBody>
          <a:bodyPr wrap="none" rtlCol="0">
            <a:spAutoFit/>
          </a:bodyPr>
          <a:lstStyle/>
          <a:p>
            <a:pPr algn="r">
              <a:spcAft>
                <a:spcPts val="600"/>
              </a:spcAft>
            </a:pPr>
            <a:r>
              <a:rPr lang="pl-PL" sz="700">
                <a:solidFill>
                  <a:srgbClr val="FFFFFF"/>
                </a:solidFill>
                <a:hlinkClick r:id="rId7" tooltip="https://www.flickr.com/photos/niaid/14702510680/">
                  <a:extLst>
                    <a:ext uri="{A12FA001-AC4F-418D-AE19-62706E023703}">
                      <ahyp:hlinkClr xmlns:ahyp="http://schemas.microsoft.com/office/drawing/2018/hyperlinkcolor" val="tx"/>
                    </a:ext>
                  </a:extLst>
                </a:hlinkClick>
              </a:rPr>
              <a:t>To zdjęcie</a:t>
            </a:r>
            <a:r>
              <a:rPr lang="pl-PL" sz="700">
                <a:solidFill>
                  <a:srgbClr val="FFFFFF"/>
                </a:solidFill>
              </a:rPr>
              <a:t>, autor: Nieznany autor, licencja: </a:t>
            </a:r>
            <a:r>
              <a:rPr lang="pl-PL" sz="70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pl-PL" sz="700">
              <a:solidFill>
                <a:srgbClr val="FFFFFF"/>
              </a:solidFill>
            </a:endParaRPr>
          </a:p>
        </p:txBody>
      </p:sp>
    </p:spTree>
    <p:extLst>
      <p:ext uri="{BB962C8B-B14F-4D97-AF65-F5344CB8AC3E}">
        <p14:creationId xmlns:p14="http://schemas.microsoft.com/office/powerpoint/2010/main" val="3476821756"/>
      </p:ext>
    </p:extLst>
  </p:cSld>
  <p:clrMapOvr>
    <a:masterClrMapping/>
  </p:clrMapOvr>
  <mc:AlternateContent xmlns:mc="http://schemas.openxmlformats.org/markup-compatibility/2006" xmlns:p14="http://schemas.microsoft.com/office/powerpoint/2010/main">
    <mc:Choice Requires="p14">
      <p:transition spd="slow" p14:dur="3250" advClick="0" advTm="2000">
        <p:circle/>
        <p:sndAc>
          <p:stSnd>
            <p:snd r:embed="rId2" name="camera.wav"/>
          </p:stSnd>
        </p:sndAc>
      </p:transition>
    </mc:Choice>
    <mc:Fallback xmlns="">
      <p:transition spd="slow" advClick="0" advTm="2000">
        <p:circle/>
        <p:sndAc>
          <p:stSnd>
            <p:snd r:embed="rId10" name="camera.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5A3BD7-C804-41AB-946A-7FD04F9E3CBC}"/>
              </a:ext>
            </a:extLst>
          </p:cNvPr>
          <p:cNvSpPr>
            <a:spLocks noGrp="1"/>
          </p:cNvSpPr>
          <p:nvPr>
            <p:ph type="title"/>
          </p:nvPr>
        </p:nvSpPr>
        <p:spPr/>
        <p:txBody>
          <a:bodyPr/>
          <a:lstStyle/>
          <a:p>
            <a:r>
              <a:rPr lang="pl-PL" dirty="0"/>
              <a:t>Jak się rozprzestrzenia.</a:t>
            </a:r>
          </a:p>
        </p:txBody>
      </p:sp>
      <p:sp>
        <p:nvSpPr>
          <p:cNvPr id="4" name="Symbol zastępczy zawartości 3">
            <a:extLst>
              <a:ext uri="{FF2B5EF4-FFF2-40B4-BE49-F238E27FC236}">
                <a16:creationId xmlns:a16="http://schemas.microsoft.com/office/drawing/2014/main" id="{04E36C51-2852-4AD7-B53C-8467056D53A3}"/>
              </a:ext>
            </a:extLst>
          </p:cNvPr>
          <p:cNvSpPr>
            <a:spLocks noGrp="1"/>
          </p:cNvSpPr>
          <p:nvPr>
            <p:ph sz="half" idx="2"/>
          </p:nvPr>
        </p:nvSpPr>
        <p:spPr>
          <a:xfrm>
            <a:off x="1103312" y="1853248"/>
            <a:ext cx="4396339" cy="4403090"/>
          </a:xfrm>
        </p:spPr>
        <p:txBody>
          <a:bodyPr>
            <a:normAutofit lnSpcReduction="10000"/>
          </a:bodyPr>
          <a:lstStyle/>
          <a:p>
            <a:pPr marL="0" indent="0" rtl="0">
              <a:spcBef>
                <a:spcPts val="0"/>
              </a:spcBef>
              <a:spcAft>
                <a:spcPts val="0"/>
              </a:spcAft>
              <a:buNone/>
            </a:pPr>
            <a:r>
              <a:rPr lang="pl-PL" sz="1800" b="0" i="0" u="none" strike="noStrike" dirty="0">
                <a:solidFill>
                  <a:srgbClr val="000000"/>
                </a:solidFill>
                <a:effectLst/>
                <a:latin typeface="Arial" panose="020B0604020202020204" pitchFamily="34" charset="0"/>
              </a:rPr>
              <a:t>Sposób rozprzestrzeniania się choroby</a:t>
            </a:r>
            <a:endParaRPr lang="pl-PL" b="0" dirty="0">
              <a:effectLst/>
            </a:endParaRPr>
          </a:p>
          <a:p>
            <a:pPr marL="0" indent="0" rtl="0">
              <a:spcBef>
                <a:spcPts val="0"/>
              </a:spcBef>
              <a:spcAft>
                <a:spcPts val="0"/>
              </a:spcAft>
              <a:buNone/>
            </a:pPr>
            <a:r>
              <a:rPr lang="pl-PL" sz="1800" b="0" i="0" u="none" strike="noStrike" dirty="0">
                <a:solidFill>
                  <a:srgbClr val="000000"/>
                </a:solidFill>
                <a:effectLst/>
                <a:latin typeface="Arial" panose="020B0604020202020204" pitchFamily="34" charset="0"/>
              </a:rPr>
              <a:t>Wirus wywołujący COVID-19 jest przenoszony głównie przez kropelki, które wydzielają się, gdy osoba zarażona kaszle, kicha i wydycha powietrze. Kropelki te są zbyt ciężkie, aby unosić się w powietrzu, dlatego szybko opadają na podłogi i powierzchnie.</a:t>
            </a:r>
            <a:endParaRPr lang="pl-PL" b="0" dirty="0">
              <a:effectLst/>
            </a:endParaRPr>
          </a:p>
          <a:p>
            <a:pPr marL="0" indent="0" rtl="0">
              <a:spcBef>
                <a:spcPts val="0"/>
              </a:spcBef>
              <a:spcAft>
                <a:spcPts val="0"/>
              </a:spcAft>
              <a:buNone/>
            </a:pPr>
            <a:r>
              <a:rPr lang="pl-PL" sz="1800" b="0" i="0" u="none" strike="noStrike" dirty="0">
                <a:solidFill>
                  <a:srgbClr val="000000"/>
                </a:solidFill>
                <a:effectLst/>
                <a:latin typeface="Arial" panose="020B0604020202020204" pitchFamily="34" charset="0"/>
              </a:rPr>
              <a:t>Do zakażenia poprzez wdychanie wirusa może dojść wtedy, gdy w pobliżu znajduje się osoba chorująca na COVID-19 lub poprzez dotknięcie skażonej powierzchni, a następnie oczu, nosa lub ust.</a:t>
            </a:r>
            <a:endParaRPr lang="pl-PL" b="0" dirty="0">
              <a:effectLst/>
            </a:endParaRPr>
          </a:p>
          <a:p>
            <a:pPr marL="0" indent="0">
              <a:buNone/>
            </a:pPr>
            <a:br>
              <a:rPr lang="pl-PL" dirty="0"/>
            </a:br>
            <a:endParaRPr lang="pl-PL" dirty="0"/>
          </a:p>
        </p:txBody>
      </p:sp>
      <p:sp>
        <p:nvSpPr>
          <p:cNvPr id="5" name="Symbol zastępczy tekstu 4">
            <a:extLst>
              <a:ext uri="{FF2B5EF4-FFF2-40B4-BE49-F238E27FC236}">
                <a16:creationId xmlns:a16="http://schemas.microsoft.com/office/drawing/2014/main" id="{3BB59D25-2FAE-4A03-8C06-EAD142143047}"/>
              </a:ext>
            </a:extLst>
          </p:cNvPr>
          <p:cNvSpPr>
            <a:spLocks noGrp="1"/>
          </p:cNvSpPr>
          <p:nvPr>
            <p:ph type="body" sz="quarter" idx="3"/>
          </p:nvPr>
        </p:nvSpPr>
        <p:spPr/>
        <p:txBody>
          <a:bodyPr/>
          <a:lstStyle/>
          <a:p>
            <a:endParaRPr lang="pl-PL"/>
          </a:p>
        </p:txBody>
      </p:sp>
      <p:pic>
        <p:nvPicPr>
          <p:cNvPr id="8" name="Symbol zastępczy zawartości 8" descr="Obraz zawierający kwiat, koralowiec, woda, pod wodą&#10;&#10;Opis wygenerowany automatycznie">
            <a:extLst>
              <a:ext uri="{FF2B5EF4-FFF2-40B4-BE49-F238E27FC236}">
                <a16:creationId xmlns:a16="http://schemas.microsoft.com/office/drawing/2014/main" id="{1942F456-ABDE-4E2D-B9A9-B1CDD0B88B4A}"/>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54494" y="1342009"/>
            <a:ext cx="5988847" cy="3741738"/>
          </a:xfrm>
        </p:spPr>
      </p:pic>
      <p:sp>
        <p:nvSpPr>
          <p:cNvPr id="7" name="Symbol zastępczy daty 6">
            <a:extLst>
              <a:ext uri="{FF2B5EF4-FFF2-40B4-BE49-F238E27FC236}">
                <a16:creationId xmlns:a16="http://schemas.microsoft.com/office/drawing/2014/main" id="{0B0DAE4D-E520-45D3-ACB0-F004D1DE37E1}"/>
              </a:ext>
            </a:extLst>
          </p:cNvPr>
          <p:cNvSpPr>
            <a:spLocks noGrp="1"/>
          </p:cNvSpPr>
          <p:nvPr>
            <p:ph type="dt" sz="half" idx="10"/>
          </p:nvPr>
        </p:nvSpPr>
        <p:spPr/>
        <p:txBody>
          <a:bodyPr/>
          <a:lstStyle/>
          <a:p>
            <a:pPr rtl="0"/>
            <a:fld id="{18172BDD-02B5-48CF-A598-DDE8D9E324B3}" type="datetime1">
              <a:rPr lang="pl-PL" smtClean="0"/>
              <a:t>13.10.2020</a:t>
            </a:fld>
            <a:endParaRPr lang="en-US" dirty="0"/>
          </a:p>
        </p:txBody>
      </p:sp>
    </p:spTree>
    <p:extLst>
      <p:ext uri="{BB962C8B-B14F-4D97-AF65-F5344CB8AC3E}">
        <p14:creationId xmlns:p14="http://schemas.microsoft.com/office/powerpoint/2010/main" val="639281847"/>
      </p:ext>
    </p:extLst>
  </p:cSld>
  <p:clrMapOvr>
    <a:masterClrMapping/>
  </p:clrMapOvr>
  <mc:AlternateContent xmlns:mc="http://schemas.openxmlformats.org/markup-compatibility/2006" xmlns:p14="http://schemas.microsoft.com/office/powerpoint/2010/main">
    <mc:Choice Requires="p14">
      <p:transition spd="slow" p14:dur="3750" advTm="5000">
        <p14:gallery dir="l"/>
        <p:sndAc>
          <p:stSnd>
            <p:snd r:embed="rId2" name="push.wav"/>
          </p:stSnd>
        </p:sndAc>
      </p:transition>
    </mc:Choice>
    <mc:Fallback xmlns="">
      <p:transition spd="slow" advTm="5000">
        <p:fade/>
        <p:sndAc>
          <p:stSnd>
            <p:snd r:embed="rId4" name="push.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C3B9E3-12D7-4437-9621-5FBA7241FD0E}"/>
              </a:ext>
            </a:extLst>
          </p:cNvPr>
          <p:cNvSpPr>
            <a:spLocks noGrp="1"/>
          </p:cNvSpPr>
          <p:nvPr>
            <p:ph type="title"/>
          </p:nvPr>
        </p:nvSpPr>
        <p:spPr>
          <a:xfrm>
            <a:off x="653142" y="748086"/>
            <a:ext cx="4210405" cy="5368656"/>
          </a:xfrm>
        </p:spPr>
        <p:txBody>
          <a:bodyPr>
            <a:normAutofit/>
          </a:bodyPr>
          <a:lstStyle/>
          <a:p>
            <a:br>
              <a:rPr lang="pl-PL" sz="1400" dirty="0">
                <a:ea typeface="Times New Roman" panose="02020603050405020304" pitchFamily="18" charset="0"/>
                <a:cs typeface="Times New Roman" panose="02020603050405020304" pitchFamily="18" charset="0"/>
              </a:rPr>
            </a:br>
            <a:br>
              <a:rPr lang="pl-PL" sz="1300" dirty="0">
                <a:solidFill>
                  <a:schemeClr val="tx1"/>
                </a:solidFill>
                <a:ea typeface="Calibri" panose="020F0502020204030204" pitchFamily="34" charset="0"/>
                <a:cs typeface="Times New Roman" panose="02020603050405020304" pitchFamily="18" charset="0"/>
              </a:rPr>
            </a:br>
            <a:br>
              <a:rPr lang="pl-PL" sz="1300" dirty="0">
                <a:solidFill>
                  <a:schemeClr val="tx1"/>
                </a:solidFill>
                <a:ea typeface="Times New Roman" panose="02020603050405020304" pitchFamily="18" charset="0"/>
                <a:cs typeface="Times New Roman" panose="02020603050405020304" pitchFamily="18" charset="0"/>
              </a:rPr>
            </a:br>
            <a:r>
              <a:rPr lang="pl-PL" dirty="0">
                <a:solidFill>
                  <a:schemeClr val="accent1"/>
                </a:solidFill>
                <a:latin typeface="Arial" panose="020B0604020202020204" pitchFamily="34" charset="0"/>
                <a:cs typeface="Arial" panose="020B0604020202020204" pitchFamily="34" charset="0"/>
              </a:rPr>
              <a:t> </a:t>
            </a:r>
          </a:p>
        </p:txBody>
      </p:sp>
      <p:sp>
        <p:nvSpPr>
          <p:cNvPr id="3" name="Symbol zastępczy zawartości 2">
            <a:extLst>
              <a:ext uri="{FF2B5EF4-FFF2-40B4-BE49-F238E27FC236}">
                <a16:creationId xmlns:a16="http://schemas.microsoft.com/office/drawing/2014/main" id="{33538BEC-AC4C-45E5-9CB0-FB98572A575E}"/>
              </a:ext>
            </a:extLst>
          </p:cNvPr>
          <p:cNvSpPr>
            <a:spLocks noGrp="1"/>
          </p:cNvSpPr>
          <p:nvPr>
            <p:ph idx="1"/>
          </p:nvPr>
        </p:nvSpPr>
        <p:spPr>
          <a:xfrm>
            <a:off x="5795889" y="114300"/>
            <a:ext cx="5327723" cy="6743700"/>
          </a:xfrm>
        </p:spPr>
        <p:txBody>
          <a:bodyPr>
            <a:normAutofit fontScale="25000" lnSpcReduction="20000"/>
          </a:bodyPr>
          <a:lstStyle/>
          <a:p>
            <a:pPr marL="0" indent="0">
              <a:lnSpc>
                <a:spcPct val="107000"/>
              </a:lnSpc>
              <a:spcAft>
                <a:spcPts val="800"/>
              </a:spcAft>
              <a:buNone/>
            </a:pPr>
            <a:r>
              <a:rPr lang="pl-PL" sz="4800" dirty="0">
                <a:effectLst/>
                <a:ea typeface="Times New Roman" panose="02020603050405020304" pitchFamily="18" charset="0"/>
              </a:rPr>
              <a:t>Pod koniec marca agencja </a:t>
            </a:r>
            <a:r>
              <a:rPr lang="pl-PL" sz="4800" dirty="0" err="1">
                <a:effectLst/>
                <a:ea typeface="Times New Roman" panose="02020603050405020304" pitchFamily="18" charset="0"/>
              </a:rPr>
              <a:t>Publicon</a:t>
            </a:r>
            <a:r>
              <a:rPr lang="pl-PL" sz="4800" dirty="0">
                <a:effectLst/>
                <a:ea typeface="Times New Roman" panose="02020603050405020304" pitchFamily="18" charset="0"/>
              </a:rPr>
              <a:t> przygotowała we współpracy z PRESS-SERVICE Monitoring Mediów </a:t>
            </a:r>
            <a:r>
              <a:rPr lang="pl-PL" sz="4800" u="sng" dirty="0">
                <a:solidFill>
                  <a:srgbClr val="0000FF"/>
                </a:solidFill>
                <a:effectLst/>
                <a:ea typeface="Times New Roman" panose="02020603050405020304" pitchFamily="18" charset="0"/>
                <a:cs typeface="Times New Roman" panose="02020603050405020304" pitchFamily="18" charset="0"/>
                <a:hlinkClick r:id="rId3"/>
              </a:rPr>
              <a:t>raport medialny</a:t>
            </a:r>
            <a:r>
              <a:rPr lang="pl-PL" sz="4800" dirty="0">
                <a:effectLst/>
                <a:ea typeface="Times New Roman" panose="02020603050405020304" pitchFamily="18" charset="0"/>
              </a:rPr>
              <a:t>, w którym skupili się na pierwszych doniesieniach o </a:t>
            </a:r>
            <a:r>
              <a:rPr lang="pl-PL" sz="4800" dirty="0" err="1">
                <a:effectLst/>
                <a:ea typeface="Times New Roman" panose="02020603050405020304" pitchFamily="18" charset="0"/>
              </a:rPr>
              <a:t>koronawirusie</a:t>
            </a:r>
            <a:r>
              <a:rPr lang="pl-PL" sz="4800" dirty="0">
                <a:effectLst/>
                <a:ea typeface="Times New Roman" panose="02020603050405020304" pitchFamily="18" charset="0"/>
              </a:rPr>
              <a:t> pojawiających się na portalach internetowych. Pierwszy zdiagnozowany przypadek COVID-19 w Polsce miał miejsce 4 marca. Dokonana analiza obejmowała okres od 1 stycznia do 10 marca 2020 roku – czyli w zasadzie od pierwszych doniesień o </a:t>
            </a:r>
            <a:r>
              <a:rPr lang="pl-PL" sz="4800" dirty="0" err="1">
                <a:effectLst/>
                <a:ea typeface="Times New Roman" panose="02020603050405020304" pitchFamily="18" charset="0"/>
              </a:rPr>
              <a:t>zachorowaniach</a:t>
            </a:r>
            <a:r>
              <a:rPr lang="pl-PL" sz="4800" dirty="0">
                <a:effectLst/>
                <a:ea typeface="Times New Roman" panose="02020603050405020304" pitchFamily="18" charset="0"/>
              </a:rPr>
              <a:t> w Azji do kilku dni po pierwszym przypadku w naszym kraju. </a:t>
            </a:r>
            <a:r>
              <a:rPr lang="pl-PL" sz="4800" dirty="0">
                <a:ea typeface="Times New Roman" panose="02020603050405020304" pitchFamily="18" charset="0"/>
                <a:cs typeface="Times New Roman" panose="02020603050405020304" pitchFamily="18" charset="0"/>
              </a:rPr>
              <a:t>Od stycznia do marca 2020</a:t>
            </a:r>
            <a:r>
              <a:rPr lang="pl-PL" sz="4800" dirty="0">
                <a:effectLst/>
                <a:ea typeface="Times New Roman" panose="02020603050405020304" pitchFamily="18" charset="0"/>
                <a:cs typeface="Times New Roman" panose="02020603050405020304" pitchFamily="18" charset="0"/>
              </a:rPr>
              <a:t> odnotowano </a:t>
            </a:r>
            <a:r>
              <a:rPr lang="pl-PL" sz="4800" u="sng" dirty="0">
                <a:effectLst/>
                <a:ea typeface="Times New Roman" panose="02020603050405020304" pitchFamily="18" charset="0"/>
                <a:cs typeface="Times New Roman" panose="02020603050405020304" pitchFamily="18" charset="0"/>
              </a:rPr>
              <a:t>235 tys. publikacji w mediach tradycyjnych</a:t>
            </a:r>
            <a:r>
              <a:rPr lang="pl-PL" sz="4800" dirty="0">
                <a:effectLst/>
                <a:ea typeface="Times New Roman" panose="02020603050405020304" pitchFamily="18" charset="0"/>
                <a:cs typeface="Times New Roman" panose="02020603050405020304" pitchFamily="18" charset="0"/>
              </a:rPr>
              <a:t> (prasa, www, radio, telewizja) oraz </a:t>
            </a:r>
            <a:r>
              <a:rPr lang="pl-PL" sz="4800" u="sng" dirty="0">
                <a:effectLst/>
                <a:ea typeface="Times New Roman" panose="02020603050405020304" pitchFamily="18" charset="0"/>
                <a:cs typeface="Times New Roman" panose="02020603050405020304" pitchFamily="18" charset="0"/>
              </a:rPr>
              <a:t>1,1 mln wpisów w mediach społecznościowych</a:t>
            </a:r>
            <a:endParaRPr lang="pl-PL" sz="4800" dirty="0">
              <a:effectLst/>
              <a:ea typeface="Times New Roman" panose="02020603050405020304" pitchFamily="18" charset="0"/>
              <a:cs typeface="Times New Roman" panose="02020603050405020304" pitchFamily="18" charset="0"/>
            </a:endParaRPr>
          </a:p>
          <a:p>
            <a:pPr marL="0" indent="0">
              <a:lnSpc>
                <a:spcPct val="107000"/>
              </a:lnSpc>
              <a:spcAft>
                <a:spcPts val="800"/>
              </a:spcAft>
              <a:buNone/>
            </a:pPr>
            <a:r>
              <a:rPr lang="pl-PL" sz="4800" dirty="0">
                <a:effectLst/>
                <a:ea typeface="Times New Roman" panose="02020603050405020304" pitchFamily="18" charset="0"/>
                <a:cs typeface="Times New Roman" panose="02020603050405020304" pitchFamily="18" charset="0"/>
              </a:rPr>
              <a:t>W raporcie zawarli </a:t>
            </a:r>
            <a:r>
              <a:rPr lang="pl-PL" sz="4800" u="sng" dirty="0">
                <a:effectLst/>
                <a:ea typeface="Times New Roman" panose="02020603050405020304" pitchFamily="18" charset="0"/>
                <a:cs typeface="Times New Roman" panose="02020603050405020304" pitchFamily="18" charset="0"/>
              </a:rPr>
              <a:t>listę portali,</a:t>
            </a:r>
            <a:r>
              <a:rPr lang="pl-PL" sz="4800" dirty="0">
                <a:effectLst/>
                <a:ea typeface="Times New Roman" panose="02020603050405020304" pitchFamily="18" charset="0"/>
                <a:cs typeface="Times New Roman" panose="02020603050405020304" pitchFamily="18" charset="0"/>
              </a:rPr>
              <a:t> które w tym czasie pisały o </a:t>
            </a:r>
            <a:r>
              <a:rPr lang="pl-PL" sz="4800" dirty="0" err="1">
                <a:effectLst/>
                <a:ea typeface="Times New Roman" panose="02020603050405020304" pitchFamily="18" charset="0"/>
                <a:cs typeface="Times New Roman" panose="02020603050405020304" pitchFamily="18" charset="0"/>
              </a:rPr>
              <a:t>koronawirusie</a:t>
            </a:r>
            <a:r>
              <a:rPr lang="pl-PL" sz="4800" dirty="0">
                <a:effectLst/>
                <a:ea typeface="Times New Roman" panose="02020603050405020304" pitchFamily="18" charset="0"/>
                <a:cs typeface="Times New Roman" panose="02020603050405020304" pitchFamily="18" charset="0"/>
              </a:rPr>
              <a:t> najwięcej. Wśród nich znalazły się: </a:t>
            </a:r>
            <a:endParaRPr lang="pl-PL" sz="4800" dirty="0">
              <a:ea typeface="Times New Roman" panose="02020603050405020304" pitchFamily="18" charset="0"/>
              <a:cs typeface="Times New Roman" panose="02020603050405020304" pitchFamily="18" charset="0"/>
            </a:endParaRPr>
          </a:p>
          <a:p>
            <a:pPr>
              <a:lnSpc>
                <a:spcPct val="107000"/>
              </a:lnSpc>
              <a:spcAft>
                <a:spcPts val="800"/>
              </a:spcAft>
            </a:pPr>
            <a:r>
              <a:rPr lang="pl-PL" sz="4800" dirty="0">
                <a:effectLst/>
                <a:ea typeface="Times New Roman" panose="02020603050405020304" pitchFamily="18" charset="0"/>
                <a:cs typeface="Times New Roman" panose="02020603050405020304" pitchFamily="18" charset="0"/>
              </a:rPr>
              <a:t>wnp.pl,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polsatnews.pl,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tokfm.pl,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tvp.info,</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tvn24.pl,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polskieradio24.pl,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niezalezna.pl,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se.pl,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fakt.pl,</a:t>
            </a:r>
            <a:endParaRPr lang="pl-PL" sz="48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pl-PL" sz="4800" dirty="0">
                <a:effectLst/>
                <a:ea typeface="Times New Roman" panose="02020603050405020304" pitchFamily="18" charset="0"/>
                <a:cs typeface="Times New Roman" panose="02020603050405020304" pitchFamily="18" charset="0"/>
              </a:rPr>
              <a:t>onet.pl.                                             </a:t>
            </a:r>
            <a:endParaRPr lang="pl-PL" sz="4800" dirty="0">
              <a:effectLst/>
              <a:ea typeface="Calibri" panose="020F0502020204030204" pitchFamily="34" charset="0"/>
              <a:cs typeface="Times New Roman" panose="02020603050405020304" pitchFamily="18" charset="0"/>
            </a:endParaRPr>
          </a:p>
          <a:p>
            <a:pPr marL="0" indent="0">
              <a:buNone/>
            </a:pPr>
            <a:br>
              <a:rPr lang="pl-PL" sz="1800" dirty="0">
                <a:effectLst/>
                <a:latin typeface="Calibri" panose="020F0502020204030204" pitchFamily="34" charset="0"/>
                <a:ea typeface="Calibri" panose="020F0502020204030204" pitchFamily="34" charset="0"/>
                <a:cs typeface="Times New Roman" panose="02020603050405020304" pitchFamily="18" charset="0"/>
              </a:rPr>
            </a:br>
            <a:br>
              <a:rPr lang="pl-PL" sz="1800" dirty="0">
                <a:effectLst/>
                <a:latin typeface="Calibri" panose="020F0502020204030204" pitchFamily="34" charset="0"/>
                <a:ea typeface="Calibri" panose="020F0502020204030204" pitchFamily="34" charset="0"/>
                <a:cs typeface="Times New Roman" panose="02020603050405020304" pitchFamily="18" charset="0"/>
              </a:rPr>
            </a:br>
            <a:endParaRPr lang="pl-PL" dirty="0"/>
          </a:p>
        </p:txBody>
      </p:sp>
      <p:sp>
        <p:nvSpPr>
          <p:cNvPr id="4" name="Symbol zastępczy daty 3">
            <a:extLst>
              <a:ext uri="{FF2B5EF4-FFF2-40B4-BE49-F238E27FC236}">
                <a16:creationId xmlns:a16="http://schemas.microsoft.com/office/drawing/2014/main" id="{7B4F4A93-21ED-48A4-9A93-86867AF8722A}"/>
              </a:ext>
            </a:extLst>
          </p:cNvPr>
          <p:cNvSpPr>
            <a:spLocks noGrp="1"/>
          </p:cNvSpPr>
          <p:nvPr>
            <p:ph type="dt" sz="half" idx="10"/>
          </p:nvPr>
        </p:nvSpPr>
        <p:spPr>
          <a:xfrm>
            <a:off x="2072902" y="6614160"/>
            <a:ext cx="2103120" cy="45719"/>
          </a:xfrm>
        </p:spPr>
        <p:txBody>
          <a:bodyPr anchor="ctr">
            <a:normAutofit fontScale="25000" lnSpcReduction="20000"/>
          </a:bodyPr>
          <a:lstStyle/>
          <a:p>
            <a:pPr algn="r" rtl="0">
              <a:spcAft>
                <a:spcPts val="600"/>
              </a:spcAft>
            </a:pPr>
            <a:endParaRPr lang="en-US" dirty="0">
              <a:solidFill>
                <a:srgbClr val="FFFFFF">
                  <a:alpha val="80000"/>
                </a:srgbClr>
              </a:solidFill>
            </a:endParaRPr>
          </a:p>
        </p:txBody>
      </p:sp>
      <p:sp>
        <p:nvSpPr>
          <p:cNvPr id="13" name="Tytuł 1">
            <a:extLst>
              <a:ext uri="{FF2B5EF4-FFF2-40B4-BE49-F238E27FC236}">
                <a16:creationId xmlns:a16="http://schemas.microsoft.com/office/drawing/2014/main" id="{04669232-1162-4294-B46E-7E844F8451D5}"/>
              </a:ext>
            </a:extLst>
          </p:cNvPr>
          <p:cNvSpPr txBox="1">
            <a:spLocks/>
          </p:cNvSpPr>
          <p:nvPr/>
        </p:nvSpPr>
        <p:spPr>
          <a:xfrm>
            <a:off x="516835" y="741258"/>
            <a:ext cx="4903305" cy="7590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dirty="0">
                <a:solidFill>
                  <a:schemeClr val="accent1"/>
                </a:solidFill>
                <a:latin typeface="Arial" panose="020B0604020202020204" pitchFamily="34" charset="0"/>
                <a:cs typeface="Arial" panose="020B0604020202020204" pitchFamily="34" charset="0"/>
              </a:rPr>
              <a:t>Pierwsze informacje</a:t>
            </a:r>
          </a:p>
          <a:p>
            <a:endParaRPr lang="pl-PL" dirty="0">
              <a:solidFill>
                <a:schemeClr val="tx1"/>
              </a:solidFill>
              <a:latin typeface="Arial" panose="020B0604020202020204" pitchFamily="34" charset="0"/>
              <a:cs typeface="Arial" panose="020B0604020202020204" pitchFamily="34" charset="0"/>
            </a:endParaRPr>
          </a:p>
          <a:p>
            <a:endParaRPr lang="pl-PL" dirty="0">
              <a:solidFill>
                <a:schemeClr val="tx1"/>
              </a:solidFill>
              <a:latin typeface="Arial" panose="020B0604020202020204" pitchFamily="34" charset="0"/>
              <a:cs typeface="Arial" panose="020B0604020202020204" pitchFamily="34" charset="0"/>
            </a:endParaRPr>
          </a:p>
          <a:p>
            <a:br>
              <a:rPr lang="pl-PL" dirty="0">
                <a:solidFill>
                  <a:schemeClr val="tx1"/>
                </a:solidFill>
                <a:latin typeface="Arial" panose="020B0604020202020204" pitchFamily="34" charset="0"/>
                <a:cs typeface="Arial" panose="020B0604020202020204" pitchFamily="34" charset="0"/>
              </a:rPr>
            </a:br>
            <a:r>
              <a:rPr lang="pl-PL" sz="1300" dirty="0">
                <a:solidFill>
                  <a:schemeClr val="tx1"/>
                </a:solidFill>
                <a:ea typeface="Calibri" panose="020F0502020204030204" pitchFamily="34" charset="0"/>
                <a:cs typeface="Times New Roman" panose="02020603050405020304" pitchFamily="18" charset="0"/>
              </a:rPr>
              <a:t>Tak medialnej epidemii świat jeszcze nie widział. I Polska też. Dość powiedzieć, że tylko w ciągu ośmiu tygodni, począwszy od połowy stycznia do 12 marca br., w polskich mediach i „</a:t>
            </a:r>
            <a:r>
              <a:rPr lang="pl-PL" sz="1300" dirty="0" err="1">
                <a:solidFill>
                  <a:schemeClr val="tx1"/>
                </a:solidFill>
                <a:ea typeface="Calibri" panose="020F0502020204030204" pitchFamily="34" charset="0"/>
                <a:cs typeface="Times New Roman" panose="02020603050405020304" pitchFamily="18" charset="0"/>
              </a:rPr>
              <a:t>internetach</a:t>
            </a:r>
            <a:r>
              <a:rPr lang="pl-PL" sz="1300" dirty="0">
                <a:solidFill>
                  <a:schemeClr val="tx1"/>
                </a:solidFill>
                <a:ea typeface="Calibri" panose="020F0502020204030204" pitchFamily="34" charset="0"/>
                <a:cs typeface="Times New Roman" panose="02020603050405020304" pitchFamily="18" charset="0"/>
              </a:rPr>
              <a:t>” odnotowano łącznie grubo ponad milion publikacji na temat nowego </a:t>
            </a:r>
            <a:r>
              <a:rPr lang="pl-PL" sz="1300" dirty="0" err="1">
                <a:solidFill>
                  <a:schemeClr val="tx1"/>
                </a:solidFill>
                <a:ea typeface="Calibri" panose="020F0502020204030204" pitchFamily="34" charset="0"/>
                <a:cs typeface="Times New Roman" panose="02020603050405020304" pitchFamily="18" charset="0"/>
              </a:rPr>
              <a:t>koronawirusa</a:t>
            </a:r>
            <a:r>
              <a:rPr lang="pl-PL" sz="1300" dirty="0">
                <a:solidFill>
                  <a:schemeClr val="tx1"/>
                </a:solidFill>
                <a:ea typeface="Calibri" panose="020F0502020204030204" pitchFamily="34" charset="0"/>
                <a:cs typeface="Times New Roman" panose="02020603050405020304" pitchFamily="18" charset="0"/>
              </a:rPr>
              <a:t> SARS-CoV-2 i wywołanej przez niego epidemii choroby COVID-19. </a:t>
            </a:r>
            <a:br>
              <a:rPr lang="pl-PL" sz="1300" dirty="0">
                <a:solidFill>
                  <a:schemeClr val="tx1"/>
                </a:solidFill>
                <a:ea typeface="Calibri" panose="020F0502020204030204" pitchFamily="34" charset="0"/>
                <a:cs typeface="Times New Roman" panose="02020603050405020304" pitchFamily="18" charset="0"/>
              </a:rPr>
            </a:br>
            <a:br>
              <a:rPr lang="pl-PL" sz="1400" dirty="0">
                <a:ea typeface="Times New Roman" panose="02020603050405020304" pitchFamily="18" charset="0"/>
                <a:cs typeface="Times New Roman" panose="02020603050405020304" pitchFamily="18" charset="0"/>
              </a:rPr>
            </a:br>
            <a:br>
              <a:rPr lang="pl-PL" sz="1300" dirty="0">
                <a:solidFill>
                  <a:schemeClr val="tx1"/>
                </a:solidFill>
                <a:ea typeface="Calibri" panose="020F0502020204030204" pitchFamily="34" charset="0"/>
                <a:cs typeface="Times New Roman" panose="02020603050405020304" pitchFamily="18" charset="0"/>
              </a:rPr>
            </a:br>
            <a:br>
              <a:rPr lang="pl-PL" sz="1300" dirty="0">
                <a:solidFill>
                  <a:schemeClr val="tx1"/>
                </a:solidFill>
                <a:ea typeface="Times New Roman" panose="02020603050405020304" pitchFamily="18" charset="0"/>
                <a:cs typeface="Times New Roman" panose="02020603050405020304" pitchFamily="18" charset="0"/>
              </a:rPr>
            </a:br>
            <a:r>
              <a:rPr lang="pl-PL" dirty="0">
                <a:solidFill>
                  <a:schemeClr val="accent1"/>
                </a:solidFill>
                <a:latin typeface="Arial" panose="020B0604020202020204" pitchFamily="34" charset="0"/>
                <a:cs typeface="Arial" panose="020B0604020202020204" pitchFamily="34" charset="0"/>
              </a:rPr>
              <a:t> </a:t>
            </a:r>
          </a:p>
        </p:txBody>
      </p:sp>
      <p:pic>
        <p:nvPicPr>
          <p:cNvPr id="14" name="Picture 2" descr="Konkurs na tytuł gazetki szkolnej">
            <a:extLst>
              <a:ext uri="{FF2B5EF4-FFF2-40B4-BE49-F238E27FC236}">
                <a16:creationId xmlns:a16="http://schemas.microsoft.com/office/drawing/2014/main" id="{08D8DE19-A8AD-4696-A15D-2DE118B90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462" y="959619"/>
            <a:ext cx="2283885" cy="2526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70716"/>
      </p:ext>
    </p:extLst>
  </p:cSld>
  <p:clrMapOvr>
    <a:masterClrMapping/>
  </p:clrMapOvr>
  <mc:AlternateContent xmlns:mc="http://schemas.openxmlformats.org/markup-compatibility/2006" xmlns:p14="http://schemas.microsoft.com/office/powerpoint/2010/main">
    <mc:Choice Requires="p14">
      <p:transition spd="slow" p14:dur="3500" advClick="0" advTm="6000">
        <p:split orient="vert"/>
        <p:sndAc>
          <p:stSnd>
            <p:snd r:embed="rId2" name="type.wav"/>
          </p:stSnd>
        </p:sndAc>
      </p:transition>
    </mc:Choice>
    <mc:Fallback xmlns="">
      <p:transition spd="slow" advClick="0" advTm="6000">
        <p:split orient="vert"/>
        <p:sndAc>
          <p:stSnd>
            <p:snd r:embed="rId5"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DC750F-578B-4FCE-BBF3-117BA578ECDA}"/>
              </a:ext>
            </a:extLst>
          </p:cNvPr>
          <p:cNvSpPr>
            <a:spLocks noGrp="1"/>
          </p:cNvSpPr>
          <p:nvPr>
            <p:ph type="title"/>
          </p:nvPr>
        </p:nvSpPr>
        <p:spPr>
          <a:xfrm>
            <a:off x="646111" y="246186"/>
            <a:ext cx="9404723" cy="1607062"/>
          </a:xfrm>
        </p:spPr>
        <p:txBody>
          <a:bodyPr/>
          <a:lstStyle/>
          <a:p>
            <a:r>
              <a:rPr lang="pl-PL" sz="3600" dirty="0">
                <a:latin typeface="Arial" panose="020B0604020202020204" pitchFamily="34" charset="0"/>
                <a:cs typeface="Arial" panose="020B0604020202020204" pitchFamily="34" charset="0"/>
              </a:rPr>
              <a:t>Co przekazywały media……/fragmenty</a:t>
            </a:r>
            <a:r>
              <a:rPr lang="pl-PL" dirty="0"/>
              <a:t>/</a:t>
            </a:r>
          </a:p>
        </p:txBody>
      </p:sp>
      <p:sp>
        <p:nvSpPr>
          <p:cNvPr id="3" name="Symbol zastępczy zawartości 2">
            <a:extLst>
              <a:ext uri="{FF2B5EF4-FFF2-40B4-BE49-F238E27FC236}">
                <a16:creationId xmlns:a16="http://schemas.microsoft.com/office/drawing/2014/main" id="{A4EF2EA5-D263-4A46-AD38-FE72956B9379}"/>
              </a:ext>
            </a:extLst>
          </p:cNvPr>
          <p:cNvSpPr>
            <a:spLocks noGrp="1"/>
          </p:cNvSpPr>
          <p:nvPr>
            <p:ph idx="1"/>
          </p:nvPr>
        </p:nvSpPr>
        <p:spPr>
          <a:xfrm>
            <a:off x="875201" y="1097279"/>
            <a:ext cx="8946541" cy="5514535"/>
          </a:xfrm>
        </p:spPr>
        <p:txBody>
          <a:bodyPr>
            <a:normAutofit fontScale="25000" lnSpcReduction="20000"/>
          </a:bodyPr>
          <a:lstStyle/>
          <a:p>
            <a:pPr marL="0" indent="0">
              <a:buNone/>
            </a:pPr>
            <a:r>
              <a:rPr lang="pl-PL" sz="4800" b="1" dirty="0">
                <a:latin typeface="Arial" panose="020B0604020202020204" pitchFamily="34" charset="0"/>
                <a:cs typeface="Arial" panose="020B0604020202020204" pitchFamily="34" charset="0"/>
              </a:rPr>
              <a:t>………….”.Pierwszy potwierdzony przypadek zakażenia </a:t>
            </a:r>
            <a:r>
              <a:rPr lang="pl-PL" sz="4800" b="1" dirty="0" err="1">
                <a:latin typeface="Arial" panose="020B0604020202020204" pitchFamily="34" charset="0"/>
                <a:cs typeface="Arial" panose="020B0604020202020204" pitchFamily="34" charset="0"/>
              </a:rPr>
              <a:t>koronawirusem</a:t>
            </a:r>
            <a:r>
              <a:rPr lang="pl-PL" sz="4800" b="1" dirty="0">
                <a:latin typeface="Arial" panose="020B0604020202020204" pitchFamily="34" charset="0"/>
                <a:cs typeface="Arial" panose="020B0604020202020204" pitchFamily="34" charset="0"/>
              </a:rPr>
              <a:t> (2019-nCoV ) w Polsce w dniu 4 marca 2020</a:t>
            </a:r>
            <a:r>
              <a:rPr lang="pl-PL" sz="4800" b="1" i="0" u="none" strike="noStrike" dirty="0">
                <a:effectLst/>
                <a:latin typeface="Arial" panose="020B0604020202020204" pitchFamily="34" charset="0"/>
                <a:cs typeface="Arial" panose="020B0604020202020204" pitchFamily="34" charset="0"/>
              </a:rPr>
              <a:t>.</a:t>
            </a:r>
          </a:p>
          <a:p>
            <a:pPr marL="0" indent="0">
              <a:buNone/>
            </a:pPr>
            <a:r>
              <a:rPr lang="pl-PL" sz="4800" b="0" i="0" u="none" strike="noStrike" dirty="0">
                <a:solidFill>
                  <a:srgbClr val="000000"/>
                </a:solidFill>
                <a:effectLst/>
                <a:latin typeface="Arial" panose="020B0604020202020204" pitchFamily="34" charset="0"/>
                <a:cs typeface="Arial" panose="020B0604020202020204" pitchFamily="34" charset="0"/>
              </a:rPr>
              <a:t>W środę podczas konferencji prasowej minister zdrowia prof. Łukasz Szumowski poinformował o pierwszym przypadku </a:t>
            </a:r>
            <a:r>
              <a:rPr lang="pl-PL" sz="4800" b="0" i="0" u="none" strike="noStrike" dirty="0" err="1">
                <a:solidFill>
                  <a:srgbClr val="000000"/>
                </a:solidFill>
                <a:effectLst/>
                <a:latin typeface="Arial" panose="020B0604020202020204" pitchFamily="34" charset="0"/>
                <a:cs typeface="Arial" panose="020B0604020202020204" pitchFamily="34" charset="0"/>
              </a:rPr>
              <a:t>koronawirusa</a:t>
            </a:r>
            <a:r>
              <a:rPr lang="pl-PL" sz="4800" b="0" i="0" u="none" strike="noStrike" dirty="0">
                <a:solidFill>
                  <a:srgbClr val="000000"/>
                </a:solidFill>
                <a:effectLst/>
                <a:latin typeface="Arial" panose="020B0604020202020204" pitchFamily="34" charset="0"/>
                <a:cs typeface="Arial" panose="020B0604020202020204" pitchFamily="34" charset="0"/>
              </a:rPr>
              <a:t> w Polsce. Wszystkie procedury zadziałały prawidłowo, a pacjent w dobrym stanie znajduje się w szpitalu. W sumie wykonano już 584 testy, a tylko jeden wynik był dodatni.  Pacjent przyjechał z Niemiec. Wszystkie osoby, które miały z nim styczność są objęte kwarantanną domową. Wszystkie procedury zadziałały tak, jak powinny zadziałać. …………….</a:t>
            </a:r>
          </a:p>
          <a:p>
            <a:pPr marL="0" indent="0">
              <a:buNone/>
            </a:pPr>
            <a:endParaRPr lang="pl-PL" sz="4800" b="0" i="0" u="none" strike="noStrike" dirty="0">
              <a:solidFill>
                <a:srgbClr val="000000"/>
              </a:solidFill>
              <a:effectLst/>
              <a:latin typeface="Arial" panose="020B0604020202020204" pitchFamily="34" charset="0"/>
              <a:cs typeface="Arial" panose="020B0604020202020204" pitchFamily="34" charset="0"/>
            </a:endParaRPr>
          </a:p>
          <a:p>
            <a:pPr marL="0" indent="0" rtl="0">
              <a:spcBef>
                <a:spcPts val="1200"/>
              </a:spcBef>
              <a:spcAft>
                <a:spcPts val="1200"/>
              </a:spcAft>
              <a:buNone/>
            </a:pPr>
            <a:r>
              <a:rPr lang="pl-PL" sz="4800" b="0" i="0" u="none" strike="noStrike" dirty="0">
                <a:effectLst/>
                <a:latin typeface="Arial" panose="020B0604020202020204" pitchFamily="34" charset="0"/>
                <a:cs typeface="Arial" panose="020B0604020202020204" pitchFamily="34" charset="0"/>
              </a:rPr>
              <a:t>………Po niemal dwóch tygodniach leczenia,</a:t>
            </a:r>
            <a:r>
              <a:rPr lang="pl-PL" sz="4800" b="0" i="0" u="none"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pl-PL" sz="4800" b="0" i="0" u="sng"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Szpital Uniwersytecki w Zielonej Górze poinformował, że 66-letni mieszkaniec Cybinki został wyleczony</a:t>
            </a:r>
            <a:r>
              <a:rPr lang="pl-PL" sz="4800" b="0" i="0" u="none" strike="noStrike" dirty="0">
                <a:effectLst/>
                <a:latin typeface="Arial" panose="020B0604020202020204" pitchFamily="34" charset="0"/>
                <a:cs typeface="Arial" panose="020B0604020202020204" pitchFamily="34" charset="0"/>
              </a:rPr>
              <a:t>. W środę 18 marca, ma zostać wypisany do domu.</a:t>
            </a:r>
            <a:br>
              <a:rPr lang="pl-PL" sz="4800" dirty="0">
                <a:latin typeface="Arial" panose="020B0604020202020204" pitchFamily="34" charset="0"/>
                <a:cs typeface="Arial" panose="020B0604020202020204" pitchFamily="34" charset="0"/>
              </a:rPr>
            </a:br>
            <a:endParaRPr lang="pl-PL" sz="4800" dirty="0">
              <a:latin typeface="Arial" panose="020B0604020202020204" pitchFamily="34" charset="0"/>
              <a:cs typeface="Arial" panose="020B0604020202020204" pitchFamily="34" charset="0"/>
            </a:endParaRPr>
          </a:p>
          <a:p>
            <a:pPr marL="0" indent="0">
              <a:buNone/>
            </a:pPr>
            <a:r>
              <a:rPr lang="pl-PL" sz="4800" dirty="0">
                <a:latin typeface="Arial" panose="020B0604020202020204" pitchFamily="34" charset="0"/>
                <a:cs typeface="Arial" panose="020B0604020202020204" pitchFamily="34" charset="0"/>
              </a:rPr>
              <a:t> Do 18 września 2020 roku odnotowano 30 214 496 potwierdzonych przypadków zachorowania na COVID-19</a:t>
            </a:r>
          </a:p>
          <a:p>
            <a:pPr marL="0" indent="0">
              <a:buNone/>
            </a:pPr>
            <a:r>
              <a:rPr lang="pl-PL" sz="4800" dirty="0">
                <a:latin typeface="Arial" panose="020B0604020202020204" pitchFamily="34" charset="0"/>
                <a:cs typeface="Arial" panose="020B0604020202020204" pitchFamily="34" charset="0"/>
              </a:rPr>
              <a:t>(zakażenie </a:t>
            </a:r>
            <a:r>
              <a:rPr lang="pl-PL" sz="4800" dirty="0" err="1">
                <a:latin typeface="Arial" panose="020B0604020202020204" pitchFamily="34" charset="0"/>
                <a:cs typeface="Arial" panose="020B0604020202020204" pitchFamily="34" charset="0"/>
              </a:rPr>
              <a:t>koronawirusem</a:t>
            </a:r>
            <a:r>
              <a:rPr lang="pl-PL" sz="4800" dirty="0">
                <a:latin typeface="Arial" panose="020B0604020202020204" pitchFamily="34" charset="0"/>
                <a:cs typeface="Arial" panose="020B0604020202020204" pitchFamily="34" charset="0"/>
              </a:rPr>
              <a:t> 2019-nCoV) na świecie. 946 665 osób zmarło.”</a:t>
            </a:r>
          </a:p>
          <a:p>
            <a:pPr marL="0" indent="0">
              <a:buNone/>
            </a:pPr>
            <a:r>
              <a:rPr lang="pl-PL" sz="4800" dirty="0">
                <a:latin typeface="Arial" panose="020B0604020202020204" pitchFamily="34" charset="0"/>
                <a:cs typeface="Arial" panose="020B0604020202020204" pitchFamily="34" charset="0"/>
              </a:rPr>
              <a:t>                        </a:t>
            </a:r>
          </a:p>
          <a:p>
            <a:pPr marL="0" indent="0">
              <a:buNone/>
            </a:pPr>
            <a:r>
              <a:rPr lang="pl-PL" sz="4800" dirty="0">
                <a:latin typeface="Arial" panose="020B0604020202020204" pitchFamily="34" charset="0"/>
                <a:cs typeface="Arial" panose="020B0604020202020204" pitchFamily="34" charset="0"/>
              </a:rPr>
              <a:t>                         Wirus z Azji dotarł do Europy, a także do Ameryki Północnej, Ameryki Południowej, Australii i Afryki.</a:t>
            </a:r>
          </a:p>
          <a:p>
            <a:pPr marL="0" indent="0">
              <a:buNone/>
            </a:pPr>
            <a:endParaRPr lang="pl-PL" sz="4800" dirty="0">
              <a:latin typeface="Arial" panose="020B0604020202020204" pitchFamily="34" charset="0"/>
              <a:cs typeface="Arial" panose="020B0604020202020204" pitchFamily="34" charset="0"/>
            </a:endParaRPr>
          </a:p>
          <a:p>
            <a:pPr marL="0" indent="0">
              <a:buNone/>
            </a:pPr>
            <a:r>
              <a:rPr lang="pl-PL" sz="4800" dirty="0" err="1">
                <a:latin typeface="Arial" panose="020B0604020202020204" pitchFamily="34" charset="0"/>
                <a:cs typeface="Arial" panose="020B0604020202020204" pitchFamily="34" charset="0"/>
              </a:rPr>
              <a:t>Koronawirus</a:t>
            </a:r>
            <a:r>
              <a:rPr lang="pl-PL" sz="4800" dirty="0">
                <a:latin typeface="Arial" panose="020B0604020202020204" pitchFamily="34" charset="0"/>
                <a:cs typeface="Arial" panose="020B0604020202020204" pitchFamily="34" charset="0"/>
              </a:rPr>
              <a:t> 2019-nCoV to wirus należący do rodziny </a:t>
            </a:r>
            <a:r>
              <a:rPr lang="pl-PL" sz="4800" dirty="0" err="1">
                <a:latin typeface="Arial" panose="020B0604020202020204" pitchFamily="34" charset="0"/>
                <a:cs typeface="Arial" panose="020B0604020202020204" pitchFamily="34" charset="0"/>
              </a:rPr>
              <a:t>koronawirusów</a:t>
            </a:r>
            <a:r>
              <a:rPr lang="pl-PL" sz="4800" dirty="0">
                <a:latin typeface="Arial" panose="020B0604020202020204" pitchFamily="34" charset="0"/>
                <a:cs typeface="Arial" panose="020B0604020202020204" pitchFamily="34" charset="0"/>
              </a:rPr>
              <a:t> (</a:t>
            </a:r>
            <a:r>
              <a:rPr lang="pl-PL" sz="4800" dirty="0" err="1">
                <a:latin typeface="Arial" panose="020B0604020202020204" pitchFamily="34" charset="0"/>
                <a:cs typeface="Arial" panose="020B0604020202020204" pitchFamily="34" charset="0"/>
              </a:rPr>
              <a:t>coronaviridae</a:t>
            </a:r>
            <a:r>
              <a:rPr lang="pl-PL" sz="4800" dirty="0">
                <a:latin typeface="Arial" panose="020B0604020202020204" pitchFamily="34" charset="0"/>
                <a:cs typeface="Arial" panose="020B0604020202020204" pitchFamily="34" charset="0"/>
              </a:rPr>
              <a:t>). Przebieg zakażeń COVID-19 jest zróżnicowany: od bezobjawowego, przez łagodną chorobę układu oddechowego (podobną do przeziębienia), po ciężkie zapalenie płuc z zespołem ostrej niewydolności oddechowej i/lub niewydolnością wielonarządową.</a:t>
            </a:r>
          </a:p>
          <a:p>
            <a:pPr marL="0" indent="0">
              <a:buNone/>
            </a:pPr>
            <a:endParaRPr lang="pl-PL" sz="4800" dirty="0">
              <a:latin typeface="Arial" panose="020B0604020202020204" pitchFamily="34" charset="0"/>
              <a:cs typeface="Arial" panose="020B0604020202020204" pitchFamily="34" charset="0"/>
            </a:endParaRPr>
          </a:p>
          <a:p>
            <a:pPr marL="0" indent="0">
              <a:buNone/>
            </a:pPr>
            <a:r>
              <a:rPr lang="pl-PL" sz="4800" dirty="0">
                <a:latin typeface="Arial" panose="020B0604020202020204" pitchFamily="34" charset="0"/>
                <a:cs typeface="Arial" panose="020B0604020202020204" pitchFamily="34" charset="0"/>
              </a:rPr>
              <a:t>…….     „Około 80% osób, które chorują na COVID-19 nie wymaga leczenia, a choroba  ustępuje sama</a:t>
            </a:r>
          </a:p>
          <a:p>
            <a:pPr marL="0" indent="0">
              <a:buNone/>
            </a:pPr>
            <a:r>
              <a:rPr lang="pl-PL" sz="4800" dirty="0">
                <a:latin typeface="Arial" panose="020B0604020202020204" pitchFamily="34" charset="0"/>
                <a:cs typeface="Arial" panose="020B0604020202020204" pitchFamily="34" charset="0"/>
              </a:rPr>
              <a:t>. 1 na 6 osób ma cięższy przebieg choroby, problemy z oddychaniem i wymaga leczenia”</a:t>
            </a:r>
          </a:p>
          <a:p>
            <a:pPr marL="0" indent="0">
              <a:buNone/>
            </a:pPr>
            <a:r>
              <a:rPr lang="pl-PL" sz="4800" dirty="0">
                <a:latin typeface="Arial" panose="020B0604020202020204" pitchFamily="34" charset="0"/>
                <a:cs typeface="Arial" panose="020B0604020202020204" pitchFamily="34" charset="0"/>
              </a:rPr>
              <a:t>         Tak jak w przypadku innych zakażeń układu oddechowego, zakażenie </a:t>
            </a:r>
            <a:r>
              <a:rPr lang="pl-PL" sz="4800" dirty="0" err="1">
                <a:latin typeface="Arial" panose="020B0604020202020204" pitchFamily="34" charset="0"/>
                <a:cs typeface="Arial" panose="020B0604020202020204" pitchFamily="34" charset="0"/>
              </a:rPr>
              <a:t>koronawirusem</a:t>
            </a:r>
            <a:r>
              <a:rPr lang="pl-PL" sz="4800" dirty="0">
                <a:latin typeface="Arial" panose="020B0604020202020204" pitchFamily="34" charset="0"/>
                <a:cs typeface="Arial" panose="020B0604020202020204" pitchFamily="34" charset="0"/>
              </a:rPr>
              <a:t> może powodować łagodne objawy, takie jak ból gardła, kaszel i gorączkę. Jednak u niektórych osób może mieć ciężki przebieg i prowadzić do zapalenia płuc i problemów z oddychaniem</a:t>
            </a:r>
          </a:p>
          <a:p>
            <a:pPr marL="0" indent="0">
              <a:buNone/>
            </a:pPr>
            <a:r>
              <a:rPr lang="pl-PL" sz="4800" dirty="0">
                <a:latin typeface="Arial" panose="020B0604020202020204" pitchFamily="34" charset="0"/>
                <a:cs typeface="Arial" panose="020B0604020202020204" pitchFamily="34" charset="0"/>
              </a:rPr>
              <a:t>. Zakażenie </a:t>
            </a:r>
            <a:r>
              <a:rPr lang="pl-PL" sz="4800" dirty="0" err="1">
                <a:latin typeface="Arial" panose="020B0604020202020204" pitchFamily="34" charset="0"/>
                <a:cs typeface="Arial" panose="020B0604020202020204" pitchFamily="34" charset="0"/>
              </a:rPr>
              <a:t>koronawirusem</a:t>
            </a:r>
            <a:r>
              <a:rPr lang="pl-PL" sz="4800" dirty="0">
                <a:latin typeface="Arial" panose="020B0604020202020204" pitchFamily="34" charset="0"/>
                <a:cs typeface="Arial" panose="020B0604020202020204" pitchFamily="34" charset="0"/>
              </a:rPr>
              <a:t> (COVID-19) może prowadzić do zgonu.</a:t>
            </a:r>
          </a:p>
          <a:p>
            <a:pPr marL="0" indent="0">
              <a:buNone/>
            </a:pPr>
            <a:endParaRPr lang="pl-PL" sz="1200" dirty="0"/>
          </a:p>
        </p:txBody>
      </p:sp>
    </p:spTree>
    <p:extLst>
      <p:ext uri="{BB962C8B-B14F-4D97-AF65-F5344CB8AC3E}">
        <p14:creationId xmlns:p14="http://schemas.microsoft.com/office/powerpoint/2010/main" val="3004906787"/>
      </p:ext>
    </p:extLst>
  </p:cSld>
  <p:clrMapOvr>
    <a:masterClrMapping/>
  </p:clrMapOvr>
  <mc:AlternateContent xmlns:mc="http://schemas.openxmlformats.org/markup-compatibility/2006" xmlns:p14="http://schemas.microsoft.com/office/powerpoint/2010/main">
    <mc:Choice Requires="p14">
      <p:transition spd="slow" p14:dur="3400" advClick="0" advTm="5000">
        <p14:reveal/>
        <p:sndAc>
          <p:stSnd>
            <p:snd r:embed="rId2" name="type.wav"/>
          </p:stSnd>
        </p:sndAc>
      </p:transition>
    </mc:Choice>
    <mc:Fallback xmlns="">
      <p:transition spd="slow" advClick="0" advTm="5000">
        <p:fade/>
        <p:sndAc>
          <p:stSnd>
            <p:snd r:embed="rId4" name="typ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2F38A2-3859-4A38-9D32-A50DC9F3D7FC}"/>
              </a:ext>
            </a:extLst>
          </p:cNvPr>
          <p:cNvSpPr>
            <a:spLocks noGrp="1"/>
          </p:cNvSpPr>
          <p:nvPr>
            <p:ph type="title"/>
          </p:nvPr>
        </p:nvSpPr>
        <p:spPr>
          <a:xfrm>
            <a:off x="646111" y="452718"/>
            <a:ext cx="9404723" cy="845504"/>
          </a:xfrm>
        </p:spPr>
        <p:txBody>
          <a:bodyPr/>
          <a:lstStyle/>
          <a:p>
            <a:r>
              <a:rPr lang="pl-PL" dirty="0"/>
              <a:t>Media przekazują………</a:t>
            </a:r>
          </a:p>
        </p:txBody>
      </p:sp>
      <p:sp>
        <p:nvSpPr>
          <p:cNvPr id="3" name="Symbol zastępczy zawartości 2">
            <a:extLst>
              <a:ext uri="{FF2B5EF4-FFF2-40B4-BE49-F238E27FC236}">
                <a16:creationId xmlns:a16="http://schemas.microsoft.com/office/drawing/2014/main" id="{42D5730A-5157-4A6C-8E52-5A3DA2108883}"/>
              </a:ext>
            </a:extLst>
          </p:cNvPr>
          <p:cNvSpPr>
            <a:spLocks noGrp="1"/>
          </p:cNvSpPr>
          <p:nvPr>
            <p:ph sz="half" idx="1"/>
          </p:nvPr>
        </p:nvSpPr>
        <p:spPr>
          <a:xfrm>
            <a:off x="1103312" y="1447800"/>
            <a:ext cx="4396339" cy="4957481"/>
          </a:xfrm>
        </p:spPr>
        <p:txBody>
          <a:bodyPr>
            <a:noAutofit/>
          </a:bodyPr>
          <a:lstStyle/>
          <a:p>
            <a:pPr marL="0" indent="0">
              <a:buNone/>
            </a:pPr>
            <a:r>
              <a:rPr lang="pl-PL" sz="1200" dirty="0"/>
              <a:t>Nie wiadomo dokładnie, ile osób jest zakażonych </a:t>
            </a:r>
            <a:r>
              <a:rPr lang="pl-PL" sz="1200" dirty="0" err="1"/>
              <a:t>koronawirusem</a:t>
            </a:r>
            <a:r>
              <a:rPr lang="pl-PL" sz="1200" dirty="0"/>
              <a:t>, ale nie ma żadnych objawów i nawet o tym nie wie. Z tego powodu bardzo trudne jest oszacowanie śmiertelności spowodowanej COVID-19.Zakażenie </a:t>
            </a:r>
            <a:r>
              <a:rPr lang="pl-PL" sz="1200" dirty="0" err="1"/>
              <a:t>koronawirusem</a:t>
            </a:r>
            <a:r>
              <a:rPr lang="pl-PL" sz="1200" dirty="0"/>
              <a:t> 2019-nCoV może wystąpić u ludzi w każdym wieku . Analiza </a:t>
            </a:r>
            <a:r>
              <a:rPr lang="pl-PL" sz="1200" dirty="0" err="1"/>
              <a:t>zachorowań</a:t>
            </a:r>
            <a:r>
              <a:rPr lang="pl-PL" sz="1200" dirty="0"/>
              <a:t> pokazuje,</a:t>
            </a:r>
          </a:p>
          <a:p>
            <a:pPr marL="0" indent="0">
              <a:buNone/>
            </a:pPr>
            <a:r>
              <a:rPr lang="pl-PL" sz="1200" dirty="0"/>
              <a:t>że najcięższy przebieg choroby obserwuje się u osób starszych, Częściej chorują mężczyźni niż kobiety.</a:t>
            </a:r>
          </a:p>
          <a:p>
            <a:pPr marL="0" indent="0">
              <a:buNone/>
            </a:pPr>
            <a:r>
              <a:rPr lang="pl-PL" sz="1200" dirty="0"/>
              <a:t>Dzieci chorują bardzo rzadko (około 1-2% wszystkich</a:t>
            </a:r>
          </a:p>
          <a:p>
            <a:pPr marL="0" indent="0">
              <a:buNone/>
            </a:pPr>
            <a:r>
              <a:rPr lang="pl-PL" sz="1200" dirty="0"/>
              <a:t>przypadków).Obecnie wiadomo, że wirus może przenosić się z człowieka na człowieka</a:t>
            </a:r>
          </a:p>
          <a:p>
            <a:pPr marL="0" indent="0">
              <a:buNone/>
            </a:pPr>
            <a:r>
              <a:rPr lang="pl-PL" sz="1200" dirty="0"/>
              <a:t>.Uważa się, że do większości zakażeń u ludzi dochodzi przede wszystkim</a:t>
            </a:r>
          </a:p>
          <a:p>
            <a:pPr marL="0" indent="0">
              <a:buNone/>
            </a:pPr>
            <a:r>
              <a:rPr lang="pl-PL" sz="1200" dirty="0"/>
              <a:t>drogą kropelkową, Osoby zakażone, u których nie występują objawy, mogą zarażać innych. </a:t>
            </a:r>
          </a:p>
          <a:p>
            <a:pPr marL="0" indent="0">
              <a:buNone/>
            </a:pPr>
            <a:r>
              <a:rPr lang="pl-PL" sz="1200" dirty="0"/>
              <a:t>Szacuje się, że najbardziej zakaźne są osoby z objawami w ciągu kilku pierwszych dni trwania objawów, ale chorzy </a:t>
            </a:r>
          </a:p>
          <a:p>
            <a:pPr marL="0" indent="0">
              <a:buNone/>
            </a:pPr>
            <a:r>
              <a:rPr lang="pl-PL" sz="1200" dirty="0"/>
              <a:t>mogą zarażać także przed wystąpieniem objawów.</a:t>
            </a:r>
          </a:p>
          <a:p>
            <a:pPr marL="0" indent="0">
              <a:buNone/>
            </a:pPr>
            <a:r>
              <a:rPr lang="pl-PL" sz="1200" dirty="0"/>
              <a:t>Obecnie nie ma szczepionki zapobiegającej zachorowaniu. Najlepszym sposobem uniknięcia zachorowania jest unikanie kontaktu z wirusem</a:t>
            </a:r>
          </a:p>
        </p:txBody>
      </p:sp>
      <p:pic>
        <p:nvPicPr>
          <p:cNvPr id="7" name="Obraz 1">
            <a:extLst>
              <a:ext uri="{FF2B5EF4-FFF2-40B4-BE49-F238E27FC236}">
                <a16:creationId xmlns:a16="http://schemas.microsoft.com/office/drawing/2014/main" id="{F81512B5-6E1A-4F90-AD76-07540F84A3B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722408" y="1298223"/>
            <a:ext cx="6469592" cy="53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922826"/>
      </p:ext>
    </p:extLst>
  </p:cSld>
  <p:clrMapOvr>
    <a:masterClrMapping/>
  </p:clrMapOvr>
  <mc:AlternateContent xmlns:mc="http://schemas.openxmlformats.org/markup-compatibility/2006" xmlns:p14="http://schemas.microsoft.com/office/powerpoint/2010/main">
    <mc:Choice Requires="p14">
      <p:transition spd="slow" p14:dur="4000" advClick="0" advTm="7000">
        <p:sndAc>
          <p:stSnd>
            <p:snd r:embed="rId2" name="laser.wav"/>
          </p:stSnd>
        </p:sndAc>
      </p:transition>
    </mc:Choice>
    <mc:Fallback xmlns="">
      <p:transition spd="slow" advClick="0" advTm="7000">
        <p:sndAc>
          <p:stSnd>
            <p:snd r:embed="rId4"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F82572-9355-4309-8E59-8D3BE8A62CB4}"/>
              </a:ext>
            </a:extLst>
          </p:cNvPr>
          <p:cNvSpPr>
            <a:spLocks noGrp="1"/>
          </p:cNvSpPr>
          <p:nvPr>
            <p:ph type="title"/>
          </p:nvPr>
        </p:nvSpPr>
        <p:spPr/>
        <p:txBody>
          <a:bodyPr/>
          <a:lstStyle/>
          <a:p>
            <a:r>
              <a:rPr lang="pl-PL" dirty="0"/>
              <a:t>Rejestr liczby zgonów na świecie.</a:t>
            </a:r>
          </a:p>
        </p:txBody>
      </p:sp>
      <p:sp>
        <p:nvSpPr>
          <p:cNvPr id="3" name="Symbol zastępczy zawartości 2">
            <a:extLst>
              <a:ext uri="{FF2B5EF4-FFF2-40B4-BE49-F238E27FC236}">
                <a16:creationId xmlns:a16="http://schemas.microsoft.com/office/drawing/2014/main" id="{02372FA0-2BEB-4691-BB29-AF2FD7B59D46}"/>
              </a:ext>
            </a:extLst>
          </p:cNvPr>
          <p:cNvSpPr>
            <a:spLocks noGrp="1"/>
          </p:cNvSpPr>
          <p:nvPr>
            <p:ph sz="half" idx="1"/>
          </p:nvPr>
        </p:nvSpPr>
        <p:spPr>
          <a:xfrm>
            <a:off x="1749423" y="4021896"/>
            <a:ext cx="4396339" cy="4195763"/>
          </a:xfrm>
        </p:spPr>
        <p:txBody>
          <a:bodyPr/>
          <a:lstStyle/>
          <a:p>
            <a:endParaRPr lang="pl-PL" dirty="0"/>
          </a:p>
        </p:txBody>
      </p:sp>
      <p:pic>
        <p:nvPicPr>
          <p:cNvPr id="10" name="Symbol zastępczy zawartości 9">
            <a:hlinkClick r:id="rId3"/>
            <a:extLst>
              <a:ext uri="{FF2B5EF4-FFF2-40B4-BE49-F238E27FC236}">
                <a16:creationId xmlns:a16="http://schemas.microsoft.com/office/drawing/2014/main" id="{3957644B-B93E-4AC1-A78D-BE6C566BE22A}"/>
              </a:ext>
            </a:extLst>
          </p:cNvPr>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580981" y="2870200"/>
            <a:ext cx="2543175" cy="2571750"/>
          </a:xfrm>
          <a:prstGeom prst="rect">
            <a:avLst/>
          </a:prstGeom>
          <a:noFill/>
          <a:ln>
            <a:noFill/>
          </a:ln>
        </p:spPr>
      </p:pic>
      <p:sp>
        <p:nvSpPr>
          <p:cNvPr id="6" name="Prostokąt 5">
            <a:extLst>
              <a:ext uri="{FF2B5EF4-FFF2-40B4-BE49-F238E27FC236}">
                <a16:creationId xmlns:a16="http://schemas.microsoft.com/office/drawing/2014/main" id="{6C72E87E-BB8B-4EA5-8C2F-B316186A5583}"/>
              </a:ext>
            </a:extLst>
          </p:cNvPr>
          <p:cNvSpPr>
            <a:spLocks noChangeAspect="1" noChangeArrowheads="1"/>
          </p:cNvSpPr>
          <p:nvPr/>
        </p:nvSpPr>
        <p:spPr bwMode="auto">
          <a:xfrm>
            <a:off x="646111" y="1961321"/>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pl-PL"/>
          </a:p>
        </p:txBody>
      </p:sp>
      <p:pic>
        <p:nvPicPr>
          <p:cNvPr id="4097" name="Obraz 4">
            <a:hlinkClick r:id="rId5"/>
            <a:extLst>
              <a:ext uri="{FF2B5EF4-FFF2-40B4-BE49-F238E27FC236}">
                <a16:creationId xmlns:a16="http://schemas.microsoft.com/office/drawing/2014/main" id="{410A9C7B-CE60-46DE-ADDD-5213F54E8D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110" y="2570921"/>
            <a:ext cx="5592643" cy="37488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276452ED-462A-494E-A329-7C5F1585EB13}"/>
              </a:ext>
            </a:extLst>
          </p:cNvPr>
          <p:cNvSpPr>
            <a:spLocks noChangeArrowheads="1"/>
          </p:cNvSpPr>
          <p:nvPr/>
        </p:nvSpPr>
        <p:spPr bwMode="auto">
          <a:xfrm>
            <a:off x="670092" y="1700302"/>
            <a:ext cx="184731" cy="369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6023"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6B788670-83C5-4E1B-8624-720826E7D044}"/>
              </a:ext>
            </a:extLst>
          </p:cNvPr>
          <p:cNvSpPr>
            <a:spLocks noChangeArrowheads="1"/>
          </p:cNvSpPr>
          <p:nvPr/>
        </p:nvSpPr>
        <p:spPr bwMode="auto">
          <a:xfrm>
            <a:off x="1103311" y="2570921"/>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000" b="0" i="0" u="none" strike="noStrike" cap="none" normalizeH="0" baseline="0">
                <a:ln>
                  <a:noFill/>
                </a:ln>
                <a:solidFill>
                  <a:srgbClr val="202122"/>
                </a:solidFill>
                <a:effectLst/>
                <a:latin typeface="Calibri" panose="020F0502020204030204" pitchFamily="34" charset="0"/>
                <a:ea typeface="Calibri" panose="020F0502020204030204" pitchFamily="34" charset="0"/>
                <a:cs typeface="Arial" panose="020B0604020202020204" pitchFamily="34" charset="0"/>
              </a:rPr>
              <a:t> </a:t>
            </a:r>
            <a:r>
              <a:rPr kumimoji="0" lang="pl-PL" altLang="pl-PL" sz="1000" b="0" i="1" u="none" strike="noStrike" cap="none" normalizeH="0" baseline="0">
                <a:ln>
                  <a:noFill/>
                </a:ln>
                <a:solidFill>
                  <a:srgbClr val="202122"/>
                </a:solidFill>
                <a:effectLst/>
                <a:latin typeface="Arial" panose="020B0604020202020204" pitchFamily="34" charset="0"/>
                <a:ea typeface="Calibri" panose="020F0502020204030204" pitchFamily="34" charset="0"/>
                <a:cs typeface="Arial" panose="020B0604020202020204" pitchFamily="34" charset="0"/>
              </a:rPr>
              <a:t>Z tym tematem związana jest kategoria:</a:t>
            </a:r>
            <a:r>
              <a:rPr kumimoji="0" lang="pl-PL" altLang="pl-PL" sz="1000" b="0" i="1" u="none" strike="noStrike" cap="none" normalizeH="0" baseline="0">
                <a:ln>
                  <a:noFill/>
                </a:ln>
                <a:solidFill>
                  <a:srgbClr val="202122"/>
                </a:solidFill>
                <a:effectLst/>
                <a:latin typeface="Calibri" panose="020F0502020204030204" pitchFamily="34" charset="0"/>
                <a:ea typeface="Calibri" panose="020F0502020204030204" pitchFamily="34" charset="0"/>
                <a:cs typeface="Arial" panose="020B0604020202020204" pitchFamily="34" charset="0"/>
              </a:rPr>
              <a:t> </a:t>
            </a:r>
            <a:r>
              <a:rPr kumimoji="0" lang="pl-PL" altLang="pl-PL" sz="1000" b="0" i="1" u="none" strike="noStrike" cap="none" normalizeH="0" baseline="0">
                <a:ln>
                  <a:noFill/>
                </a:ln>
                <a:solidFill>
                  <a:srgbClr val="0B0080"/>
                </a:solidFill>
                <a:effectLst/>
                <a:latin typeface="Arial" panose="020B0604020202020204" pitchFamily="34" charset="0"/>
                <a:ea typeface="Calibri" panose="020F0502020204030204" pitchFamily="34" charset="0"/>
                <a:cs typeface="Arial" panose="020B0604020202020204" pitchFamily="34" charset="0"/>
                <a:hlinkClick r:id="rId7" tooltip="Kategoria:Zmarli na COVID-19"/>
              </a:rPr>
              <a:t>Zmarli na COVID-19</a:t>
            </a:r>
            <a:r>
              <a:rPr kumimoji="0" lang="pl-PL" altLang="pl-PL" sz="1000" b="0" i="1" u="none" strike="noStrike" cap="none" normalizeH="0" baseline="0">
                <a:ln>
                  <a:noFill/>
                </a:ln>
                <a:solidFill>
                  <a:srgbClr val="202122"/>
                </a:solidFill>
                <a:effectLst/>
                <a:latin typeface="Arial" panose="020B0604020202020204" pitchFamily="34" charset="0"/>
                <a:ea typeface="Calibri" panose="020F0502020204030204" pitchFamily="34" charset="0"/>
                <a:cs typeface="Arial" panose="020B0604020202020204" pitchFamily="34" charset="0"/>
              </a:rPr>
              <a:t>.</a:t>
            </a:r>
            <a:endParaRPr kumimoji="0" lang="pl-PL" altLang="pl-PL"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BFC73E48-21E5-458B-9BB7-4A613A6A3FC7}"/>
              </a:ext>
            </a:extLst>
          </p:cNvPr>
          <p:cNvSpPr>
            <a:spLocks noChangeArrowheads="1"/>
          </p:cNvSpPr>
          <p:nvPr/>
        </p:nvSpPr>
        <p:spPr bwMode="auto">
          <a:xfrm>
            <a:off x="1133474" y="51966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000" b="0" i="0" u="none" strike="noStrike" cap="none" normalizeH="0" baseline="0">
                <a:ln>
                  <a:noFill/>
                </a:ln>
                <a:solidFill>
                  <a:srgbClr val="202122"/>
                </a:solidFill>
                <a:effectLst/>
                <a:latin typeface="Arial" panose="020B0604020202020204" pitchFamily="34" charset="0"/>
                <a:ea typeface="Calibri" panose="020F0502020204030204" pitchFamily="34" charset="0"/>
                <a:cs typeface="Arial" panose="020B0604020202020204" pitchFamily="34" charset="0"/>
              </a:rPr>
              <a:t>Mapa świata pokazująca liczbę zgonów na 1 milion mieszkańców</a:t>
            </a:r>
            <a:r>
              <a:rPr kumimoji="0" lang="pl-PL" altLang="pl-PL" sz="1100" b="0" i="0" u="none" strike="noStrike" cap="none" normalizeH="0" baseline="0">
                <a:ln>
                  <a:noFill/>
                </a:ln>
                <a:solidFill>
                  <a:schemeClr val="tx1"/>
                </a:solidFill>
                <a:effectLst/>
              </a:rPr>
              <a:t> </a:t>
            </a: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04179327"/>
      </p:ext>
    </p:extLst>
  </p:cSld>
  <p:clrMapOvr>
    <a:masterClrMapping/>
  </p:clrMapOvr>
  <mc:AlternateContent xmlns:mc="http://schemas.openxmlformats.org/markup-compatibility/2006" xmlns:p14="http://schemas.microsoft.com/office/powerpoint/2010/main">
    <mc:Choice Requires="p14">
      <p:transition spd="slow" p14:dur="2500" advClick="0" advTm="4000">
        <p:blinds/>
        <p:sndAc>
          <p:stSnd>
            <p:snd r:embed="rId2" name="explode.wav"/>
          </p:stSnd>
        </p:sndAc>
      </p:transition>
    </mc:Choice>
    <mc:Fallback xmlns="">
      <p:transition spd="slow" advClick="0" advTm="4000">
        <p:blinds/>
        <p:sndAc>
          <p:stSnd>
            <p:snd r:embed="rId8" name="explod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gs>
            <a:gs pos="73000">
              <a:schemeClr val="accent1">
                <a:lumMod val="45000"/>
                <a:lumOff val="55000"/>
              </a:schemeClr>
            </a:gs>
            <a:gs pos="100000">
              <a:schemeClr val="tx2">
                <a:lumMod val="40000"/>
                <a:lumOff val="6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342495-902E-44C5-AE43-F50F0BB3501E}"/>
              </a:ext>
            </a:extLst>
          </p:cNvPr>
          <p:cNvSpPr>
            <a:spLocks noGrp="1"/>
          </p:cNvSpPr>
          <p:nvPr>
            <p:ph type="title"/>
          </p:nvPr>
        </p:nvSpPr>
        <p:spPr>
          <a:xfrm>
            <a:off x="190500" y="827314"/>
            <a:ext cx="4838699" cy="5289427"/>
          </a:xfrm>
          <a:gradFill>
            <a:gsLst>
              <a:gs pos="0">
                <a:schemeClr val="accent1">
                  <a:lumMod val="5000"/>
                  <a:lumOff val="95000"/>
                </a:schemeClr>
              </a:gs>
              <a:gs pos="73000">
                <a:schemeClr val="accent1">
                  <a:lumMod val="45000"/>
                  <a:lumOff val="55000"/>
                </a:schemeClr>
              </a:gs>
              <a:gs pos="100000">
                <a:schemeClr val="tx2">
                  <a:lumMod val="40000"/>
                  <a:lumOff val="60000"/>
                </a:schemeClr>
              </a:gs>
              <a:gs pos="100000">
                <a:schemeClr val="accent1">
                  <a:lumMod val="30000"/>
                  <a:lumOff val="70000"/>
                </a:schemeClr>
              </a:gs>
            </a:gsLst>
            <a:lin ang="5400000" scaled="1"/>
          </a:gradFill>
        </p:spPr>
        <p:txBody>
          <a:bodyPr vert="horz" lIns="91440" tIns="45720" rIns="91440" bIns="45720" rtlCol="0" anchor="t">
            <a:normAutofit/>
          </a:bodyPr>
          <a:lstStyle/>
          <a:p>
            <a:pPr algn="r"/>
            <a:r>
              <a:rPr lang="pl-PL" sz="3600" dirty="0">
                <a:solidFill>
                  <a:schemeClr val="accent1"/>
                </a:solidFill>
              </a:rPr>
              <a:t>Działania, które  podjęto w celu przeciwdziałania rozpowszechnianiu   się </a:t>
            </a:r>
            <a:r>
              <a:rPr lang="pl-PL" sz="3600" dirty="0" err="1">
                <a:solidFill>
                  <a:schemeClr val="accent1"/>
                </a:solidFill>
              </a:rPr>
              <a:t>zachorowań</a:t>
            </a:r>
            <a:br>
              <a:rPr lang="pl-PL" sz="3600" dirty="0">
                <a:solidFill>
                  <a:schemeClr val="accent1"/>
                </a:solidFill>
              </a:rPr>
            </a:br>
            <a:r>
              <a:rPr lang="pl-PL" sz="3600" dirty="0">
                <a:solidFill>
                  <a:schemeClr val="accent1"/>
                </a:solidFill>
              </a:rPr>
              <a:t>na świecie.</a:t>
            </a:r>
            <a:endParaRPr lang="en-US" sz="3600" b="0" i="0" kern="1200" dirty="0">
              <a:solidFill>
                <a:schemeClr val="accent1"/>
              </a:solidFill>
            </a:endParaRPr>
          </a:p>
        </p:txBody>
      </p:sp>
      <p:sp>
        <p:nvSpPr>
          <p:cNvPr id="3" name="Symbol zastępczy tekstu 2">
            <a:extLst>
              <a:ext uri="{FF2B5EF4-FFF2-40B4-BE49-F238E27FC236}">
                <a16:creationId xmlns:a16="http://schemas.microsoft.com/office/drawing/2014/main" id="{0064FA20-3545-4EE0-8837-69CAC2C0A56E}"/>
              </a:ext>
            </a:extLst>
          </p:cNvPr>
          <p:cNvSpPr>
            <a:spLocks noGrp="1"/>
          </p:cNvSpPr>
          <p:nvPr>
            <p:ph type="body" sz="half" idx="2"/>
          </p:nvPr>
        </p:nvSpPr>
        <p:spPr>
          <a:xfrm>
            <a:off x="5204109" y="259307"/>
            <a:ext cx="6797391" cy="6114197"/>
          </a:xfrm>
        </p:spPr>
        <p:txBody>
          <a:bodyPr vert="horz" lIns="91440" tIns="45720" rIns="91440" bIns="45720" rtlCol="0">
            <a:normAutofit/>
          </a:bodyPr>
          <a:lstStyle/>
          <a:p>
            <a:pPr>
              <a:lnSpc>
                <a:spcPct val="90000"/>
              </a:lnSpc>
            </a:pPr>
            <a:r>
              <a:rPr lang="en-US" sz="1300" dirty="0">
                <a:effectLst/>
              </a:rPr>
              <a:t>W </a:t>
            </a:r>
            <a:r>
              <a:rPr lang="en-US" sz="1300" dirty="0" err="1">
                <a:effectLst/>
              </a:rPr>
              <a:t>skali</a:t>
            </a:r>
            <a:r>
              <a:rPr lang="en-US" sz="1300" dirty="0">
                <a:effectLst/>
              </a:rPr>
              <a:t> </a:t>
            </a:r>
            <a:r>
              <a:rPr lang="en-US" sz="1300" dirty="0" err="1">
                <a:effectLst/>
              </a:rPr>
              <a:t>międzynarodowej</a:t>
            </a:r>
            <a:r>
              <a:rPr lang="en-US" sz="1300" dirty="0">
                <a:effectLst/>
              </a:rPr>
              <a:t> </a:t>
            </a:r>
            <a:r>
              <a:rPr lang="en-US" sz="1300" dirty="0" err="1">
                <a:effectLst/>
              </a:rPr>
              <a:t>zostały</a:t>
            </a:r>
            <a:r>
              <a:rPr lang="en-US" sz="1300" dirty="0">
                <a:effectLst/>
              </a:rPr>
              <a:t> </a:t>
            </a:r>
            <a:r>
              <a:rPr lang="en-US" sz="1300" dirty="0" err="1">
                <a:effectLst/>
              </a:rPr>
              <a:t>podjęte</a:t>
            </a:r>
            <a:r>
              <a:rPr lang="en-US" sz="1300" dirty="0">
                <a:effectLst/>
              </a:rPr>
              <a:t> </a:t>
            </a:r>
            <a:r>
              <a:rPr lang="en-US" sz="1300" dirty="0" err="1">
                <a:effectLst/>
              </a:rPr>
              <a:t>działania</a:t>
            </a:r>
            <a:r>
              <a:rPr lang="en-US" sz="1300" dirty="0">
                <a:effectLst/>
              </a:rPr>
              <a:t> w </a:t>
            </a:r>
            <a:r>
              <a:rPr lang="en-US" sz="1300" dirty="0" err="1">
                <a:effectLst/>
              </a:rPr>
              <a:t>celu</a:t>
            </a:r>
            <a:r>
              <a:rPr lang="en-US" sz="1300" dirty="0">
                <a:effectLst/>
              </a:rPr>
              <a:t> </a:t>
            </a:r>
            <a:r>
              <a:rPr lang="en-US" sz="1300" dirty="0" err="1">
                <a:effectLst/>
              </a:rPr>
              <a:t>przeciwdziałania</a:t>
            </a:r>
            <a:r>
              <a:rPr lang="en-US" sz="1300" dirty="0">
                <a:effectLst/>
              </a:rPr>
              <a:t> </a:t>
            </a:r>
            <a:r>
              <a:rPr lang="en-US" sz="1300" dirty="0" err="1">
                <a:effectLst/>
              </a:rPr>
              <a:t>rozprzestrzenianiu</a:t>
            </a:r>
            <a:r>
              <a:rPr lang="en-US" sz="1300" dirty="0">
                <a:effectLst/>
              </a:rPr>
              <a:t> </a:t>
            </a:r>
            <a:r>
              <a:rPr lang="en-US" sz="1300" dirty="0" err="1">
                <a:effectLst/>
              </a:rPr>
              <a:t>się</a:t>
            </a:r>
            <a:r>
              <a:rPr lang="en-US" sz="1300" dirty="0">
                <a:effectLst/>
              </a:rPr>
              <a:t> </a:t>
            </a:r>
            <a:r>
              <a:rPr lang="en-US" sz="1300" dirty="0" err="1">
                <a:effectLst/>
              </a:rPr>
              <a:t>zachorowań</a:t>
            </a:r>
            <a:r>
              <a:rPr lang="en-US" sz="1300" dirty="0">
                <a:effectLst/>
              </a:rPr>
              <a:t>. </a:t>
            </a:r>
            <a:r>
              <a:rPr lang="en-US" sz="1300" dirty="0" err="1">
                <a:effectLst/>
              </a:rPr>
              <a:t>Ograniczono</a:t>
            </a:r>
            <a:r>
              <a:rPr lang="en-US" sz="1300" dirty="0">
                <a:effectLst/>
              </a:rPr>
              <a:t> </a:t>
            </a:r>
            <a:r>
              <a:rPr lang="en-US" sz="1300" dirty="0" err="1">
                <a:effectLst/>
              </a:rPr>
              <a:t>podróże</a:t>
            </a:r>
            <a:r>
              <a:rPr lang="en-US" sz="1300" dirty="0">
                <a:effectLst/>
              </a:rPr>
              <a:t>, </a:t>
            </a:r>
            <a:r>
              <a:rPr lang="en-US" sz="1300" dirty="0" err="1">
                <a:effectLst/>
              </a:rPr>
              <a:t>wprowadzono</a:t>
            </a:r>
            <a:r>
              <a:rPr lang="en-US" sz="1300" dirty="0">
                <a:effectLst/>
              </a:rPr>
              <a:t> </a:t>
            </a:r>
            <a:r>
              <a:rPr lang="en-US" sz="1300" u="none" strike="noStrike" dirty="0" err="1">
                <a:effectLst/>
                <a:hlinkClick r:id="rId3" tooltip="Kwarantanna (medycyna)">
                  <a:extLst>
                    <a:ext uri="{A12FA001-AC4F-418D-AE19-62706E023703}">
                      <ahyp:hlinkClr xmlns:ahyp="http://schemas.microsoft.com/office/drawing/2018/hyperlinkcolor" val="tx"/>
                    </a:ext>
                  </a:extLst>
                </a:hlinkClick>
              </a:rPr>
              <a:t>kwarantanny</a:t>
            </a:r>
            <a:r>
              <a:rPr lang="en-US" sz="1300" dirty="0">
                <a:effectLst/>
              </a:rPr>
              <a:t> </a:t>
            </a:r>
            <a:r>
              <a:rPr lang="en-US" sz="1300" dirty="0" err="1">
                <a:effectLst/>
              </a:rPr>
              <a:t>i</a:t>
            </a:r>
            <a:r>
              <a:rPr lang="en-US" sz="1300" dirty="0">
                <a:effectLst/>
              </a:rPr>
              <a:t> </a:t>
            </a:r>
            <a:r>
              <a:rPr lang="en-US" sz="1300" u="none" strike="noStrike" dirty="0" err="1">
                <a:effectLst/>
                <a:hlinkClick r:id="rId4" tooltip="Godzina policyjna">
                  <a:extLst>
                    <a:ext uri="{A12FA001-AC4F-418D-AE19-62706E023703}">
                      <ahyp:hlinkClr xmlns:ahyp="http://schemas.microsoft.com/office/drawing/2018/hyperlinkcolor" val="tx"/>
                    </a:ext>
                  </a:extLst>
                </a:hlinkClick>
              </a:rPr>
              <a:t>godziny</a:t>
            </a:r>
            <a:r>
              <a:rPr lang="en-US" sz="1300" u="none" strike="noStrike" dirty="0">
                <a:effectLst/>
                <a:hlinkClick r:id="rId4" tooltip="Godzina policyjna">
                  <a:extLst>
                    <a:ext uri="{A12FA001-AC4F-418D-AE19-62706E023703}">
                      <ahyp:hlinkClr xmlns:ahyp="http://schemas.microsoft.com/office/drawing/2018/hyperlinkcolor" val="tx"/>
                    </a:ext>
                  </a:extLst>
                </a:hlinkClick>
              </a:rPr>
              <a:t> </a:t>
            </a:r>
            <a:r>
              <a:rPr lang="en-US" sz="1300" u="none" strike="noStrike" dirty="0" err="1">
                <a:effectLst/>
                <a:hlinkClick r:id="rId4" tooltip="Godzina policyjna">
                  <a:extLst>
                    <a:ext uri="{A12FA001-AC4F-418D-AE19-62706E023703}">
                      <ahyp:hlinkClr xmlns:ahyp="http://schemas.microsoft.com/office/drawing/2018/hyperlinkcolor" val="tx"/>
                    </a:ext>
                  </a:extLst>
                </a:hlinkClick>
              </a:rPr>
              <a:t>policyjne</a:t>
            </a:r>
            <a:r>
              <a:rPr lang="en-US" sz="1300" dirty="0">
                <a:effectLst/>
              </a:rPr>
              <a:t>, </a:t>
            </a:r>
            <a:r>
              <a:rPr lang="en-US" sz="1300" dirty="0" err="1">
                <a:effectLst/>
              </a:rPr>
              <a:t>odroczono</a:t>
            </a:r>
            <a:r>
              <a:rPr lang="en-US" sz="1300" dirty="0">
                <a:effectLst/>
              </a:rPr>
              <a:t> </a:t>
            </a:r>
            <a:r>
              <a:rPr lang="en-US" sz="1300" dirty="0" err="1">
                <a:effectLst/>
              </a:rPr>
              <a:t>lub</a:t>
            </a:r>
            <a:r>
              <a:rPr lang="en-US" sz="1300" dirty="0">
                <a:effectLst/>
              </a:rPr>
              <a:t> </a:t>
            </a:r>
            <a:r>
              <a:rPr lang="en-US" sz="1300" dirty="0" err="1">
                <a:effectLst/>
              </a:rPr>
              <a:t>odwołano</a:t>
            </a:r>
            <a:r>
              <a:rPr lang="en-US" sz="1300" dirty="0">
                <a:effectLst/>
              </a:rPr>
              <a:t> </a:t>
            </a:r>
            <a:r>
              <a:rPr lang="en-US" sz="1300" dirty="0" err="1">
                <a:effectLst/>
              </a:rPr>
              <a:t>szereg</a:t>
            </a:r>
            <a:r>
              <a:rPr lang="en-US" sz="1300" dirty="0">
                <a:effectLst/>
              </a:rPr>
              <a:t> </a:t>
            </a:r>
            <a:r>
              <a:rPr lang="en-US" sz="1300" dirty="0" err="1">
                <a:effectLst/>
              </a:rPr>
              <a:t>wydarzeń</a:t>
            </a:r>
            <a:r>
              <a:rPr lang="en-US" sz="1300" dirty="0">
                <a:effectLst/>
              </a:rPr>
              <a:t> </a:t>
            </a:r>
            <a:r>
              <a:rPr lang="en-US" sz="1300" dirty="0" err="1">
                <a:effectLst/>
              </a:rPr>
              <a:t>sportowych</a:t>
            </a:r>
            <a:r>
              <a:rPr lang="en-US" sz="1300" dirty="0">
                <a:effectLst/>
              </a:rPr>
              <a:t>, </a:t>
            </a:r>
            <a:r>
              <a:rPr lang="en-US" sz="1300" dirty="0" err="1">
                <a:effectLst/>
              </a:rPr>
              <a:t>religijnych</a:t>
            </a:r>
            <a:r>
              <a:rPr lang="en-US" sz="1300" dirty="0">
                <a:effectLst/>
              </a:rPr>
              <a:t> </a:t>
            </a:r>
            <a:r>
              <a:rPr lang="en-US" sz="1300" dirty="0" err="1">
                <a:effectLst/>
              </a:rPr>
              <a:t>i</a:t>
            </a:r>
            <a:r>
              <a:rPr lang="en-US" sz="1300" dirty="0">
                <a:effectLst/>
              </a:rPr>
              <a:t> </a:t>
            </a:r>
            <a:r>
              <a:rPr lang="en-US" sz="1300" dirty="0" err="1">
                <a:effectLst/>
              </a:rPr>
              <a:t>kulturalnych</a:t>
            </a:r>
            <a:r>
              <a:rPr lang="en-US" sz="1300" u="none" strike="noStrike" baseline="30000" dirty="0">
                <a:effectLst/>
                <a:hlinkClick r:id="rId5">
                  <a:extLst>
                    <a:ext uri="{A12FA001-AC4F-418D-AE19-62706E023703}">
                      <ahyp:hlinkClr xmlns:ahyp="http://schemas.microsoft.com/office/drawing/2018/hyperlinkcolor" val="tx"/>
                    </a:ext>
                  </a:extLst>
                </a:hlinkClick>
              </a:rPr>
              <a:t>]</a:t>
            </a:r>
            <a:r>
              <a:rPr lang="en-US" sz="1300" dirty="0">
                <a:effectLst/>
              </a:rPr>
              <a:t>. W </a:t>
            </a:r>
            <a:r>
              <a:rPr lang="en-US" sz="1300" u="none" strike="noStrike" dirty="0" err="1">
                <a:effectLst/>
                <a:hlinkClick r:id="rId6" tooltip="Chińska Republika Ludowa">
                  <a:extLst>
                    <a:ext uri="{A12FA001-AC4F-418D-AE19-62706E023703}">
                      <ahyp:hlinkClr xmlns:ahyp="http://schemas.microsoft.com/office/drawing/2018/hyperlinkcolor" val="tx"/>
                    </a:ext>
                  </a:extLst>
                </a:hlinkClick>
              </a:rPr>
              <a:t>Chinach</a:t>
            </a:r>
            <a:r>
              <a:rPr lang="en-US" sz="1300" dirty="0">
                <a:effectLst/>
              </a:rPr>
              <a:t> </a:t>
            </a:r>
            <a:r>
              <a:rPr lang="en-US" sz="1300" dirty="0" err="1">
                <a:effectLst/>
              </a:rPr>
              <a:t>i</a:t>
            </a:r>
            <a:r>
              <a:rPr lang="en-US" sz="1300" dirty="0">
                <a:effectLst/>
              </a:rPr>
              <a:t> w </a:t>
            </a:r>
            <a:r>
              <a:rPr lang="en-US" sz="1300" dirty="0" err="1">
                <a:effectLst/>
              </a:rPr>
              <a:t>Korei</a:t>
            </a:r>
            <a:r>
              <a:rPr lang="en-US" sz="1300" dirty="0">
                <a:effectLst/>
              </a:rPr>
              <a:t> </a:t>
            </a:r>
            <a:r>
              <a:rPr lang="en-US" sz="1300" dirty="0" err="1">
                <a:effectLst/>
              </a:rPr>
              <a:t>Południowej</a:t>
            </a:r>
            <a:r>
              <a:rPr lang="en-US" sz="1300" dirty="0">
                <a:effectLst/>
              </a:rPr>
              <a:t> </a:t>
            </a:r>
            <a:r>
              <a:rPr lang="en-US" sz="1300" dirty="0" err="1">
                <a:effectLst/>
              </a:rPr>
              <a:t>wprowadzono</a:t>
            </a:r>
            <a:r>
              <a:rPr lang="en-US" sz="1300" dirty="0">
                <a:effectLst/>
              </a:rPr>
              <a:t> </a:t>
            </a:r>
            <a:r>
              <a:rPr lang="en-US" sz="1300" dirty="0" err="1">
                <a:effectLst/>
              </a:rPr>
              <a:t>środki</a:t>
            </a:r>
            <a:r>
              <a:rPr lang="en-US" sz="1300" dirty="0">
                <a:effectLst/>
              </a:rPr>
              <a:t> </a:t>
            </a:r>
            <a:r>
              <a:rPr lang="en-US" sz="1300" dirty="0" err="1">
                <a:effectLst/>
              </a:rPr>
              <a:t>policyjn</a:t>
            </a:r>
            <a:r>
              <a:rPr lang="pl-PL" sz="1300" dirty="0">
                <a:effectLst/>
              </a:rPr>
              <a:t>e</a:t>
            </a:r>
            <a:r>
              <a:rPr lang="en-US" sz="1300" dirty="0">
                <a:effectLst/>
              </a:rPr>
              <a:t>. </a:t>
            </a:r>
            <a:r>
              <a:rPr lang="en-US" sz="1300" dirty="0" err="1">
                <a:effectLst/>
              </a:rPr>
              <a:t>Część</a:t>
            </a:r>
            <a:r>
              <a:rPr lang="en-US" sz="1300" dirty="0">
                <a:effectLst/>
              </a:rPr>
              <a:t> </a:t>
            </a:r>
            <a:r>
              <a:rPr lang="en-US" sz="1300" dirty="0" err="1">
                <a:effectLst/>
              </a:rPr>
              <a:t>państw</a:t>
            </a:r>
            <a:r>
              <a:rPr lang="en-US" sz="1300" dirty="0">
                <a:effectLst/>
              </a:rPr>
              <a:t> </a:t>
            </a:r>
            <a:r>
              <a:rPr lang="en-US" sz="1300" dirty="0" err="1">
                <a:effectLst/>
              </a:rPr>
              <a:t>zamknęła</a:t>
            </a:r>
            <a:r>
              <a:rPr lang="en-US" sz="1300" dirty="0">
                <a:effectLst/>
              </a:rPr>
              <a:t> </a:t>
            </a:r>
            <a:r>
              <a:rPr lang="en-US" sz="1300" dirty="0" err="1">
                <a:effectLst/>
              </a:rPr>
              <a:t>granice</a:t>
            </a:r>
            <a:r>
              <a:rPr lang="en-US" sz="1300" dirty="0">
                <a:effectLst/>
              </a:rPr>
              <a:t> </a:t>
            </a:r>
            <a:r>
              <a:rPr lang="en-US" sz="1300" dirty="0" err="1">
                <a:effectLst/>
              </a:rPr>
              <a:t>lub</a:t>
            </a:r>
            <a:r>
              <a:rPr lang="en-US" sz="1300" dirty="0">
                <a:effectLst/>
              </a:rPr>
              <a:t> </a:t>
            </a:r>
            <a:r>
              <a:rPr lang="en-US" sz="1300" dirty="0" err="1">
                <a:effectLst/>
              </a:rPr>
              <a:t>wprowadziła</a:t>
            </a:r>
            <a:r>
              <a:rPr lang="en-US" sz="1300" dirty="0">
                <a:effectLst/>
              </a:rPr>
              <a:t> </a:t>
            </a:r>
            <a:r>
              <a:rPr lang="en-US" sz="1300" dirty="0" err="1">
                <a:effectLst/>
              </a:rPr>
              <a:t>ograniczenia</a:t>
            </a:r>
            <a:r>
              <a:rPr lang="en-US" sz="1300" dirty="0">
                <a:effectLst/>
              </a:rPr>
              <a:t> </a:t>
            </a:r>
            <a:r>
              <a:rPr lang="en-US" sz="1300" dirty="0" err="1">
                <a:effectLst/>
              </a:rPr>
              <a:t>ruchu</a:t>
            </a:r>
            <a:r>
              <a:rPr lang="en-US" sz="1300" dirty="0">
                <a:effectLst/>
              </a:rPr>
              <a:t> </a:t>
            </a:r>
            <a:r>
              <a:rPr lang="en-US" sz="1300" dirty="0" err="1">
                <a:effectLst/>
              </a:rPr>
              <a:t>granicznego</a:t>
            </a:r>
            <a:r>
              <a:rPr lang="en-US" sz="1300" dirty="0">
                <a:effectLst/>
              </a:rPr>
              <a:t>, w </a:t>
            </a:r>
            <a:r>
              <a:rPr lang="en-US" sz="1300" dirty="0" err="1">
                <a:effectLst/>
              </a:rPr>
              <a:t>tym</a:t>
            </a:r>
            <a:r>
              <a:rPr lang="en-US" sz="1300" dirty="0">
                <a:effectLst/>
              </a:rPr>
              <a:t> </a:t>
            </a:r>
            <a:r>
              <a:rPr lang="en-US" sz="1300" dirty="0" err="1">
                <a:effectLst/>
              </a:rPr>
              <a:t>przylotów</a:t>
            </a:r>
            <a:r>
              <a:rPr lang="en-US" sz="1300" dirty="0">
                <a:effectLst/>
              </a:rPr>
              <a:t> </a:t>
            </a:r>
            <a:r>
              <a:rPr lang="en-US" sz="1300" dirty="0" err="1">
                <a:effectLst/>
              </a:rPr>
              <a:t>pasażerów</a:t>
            </a:r>
            <a:r>
              <a:rPr lang="en-US" sz="1300" dirty="0">
                <a:effectLst/>
              </a:rPr>
              <a:t>, </a:t>
            </a:r>
            <a:r>
              <a:rPr lang="en-US" sz="1300" dirty="0" err="1">
                <a:effectLst/>
              </a:rPr>
              <a:t>oraz</a:t>
            </a:r>
            <a:r>
              <a:rPr lang="en-US" sz="1300" dirty="0">
                <a:effectLst/>
              </a:rPr>
              <a:t> </a:t>
            </a:r>
            <a:r>
              <a:rPr lang="en-US" sz="1300" dirty="0" err="1">
                <a:effectLst/>
              </a:rPr>
              <a:t>restrykcje</a:t>
            </a:r>
            <a:r>
              <a:rPr lang="en-US" sz="1300" dirty="0">
                <a:effectLst/>
              </a:rPr>
              <a:t> </a:t>
            </a:r>
            <a:r>
              <a:rPr lang="en-US" sz="1300" dirty="0" err="1">
                <a:effectLst/>
              </a:rPr>
              <a:t>wobec</a:t>
            </a:r>
            <a:r>
              <a:rPr lang="en-US" sz="1300" dirty="0">
                <a:effectLst/>
              </a:rPr>
              <a:t> </a:t>
            </a:r>
            <a:r>
              <a:rPr lang="en-US" sz="1300" dirty="0" err="1">
                <a:effectLst/>
              </a:rPr>
              <a:t>osób</a:t>
            </a:r>
            <a:r>
              <a:rPr lang="en-US" sz="1300" dirty="0">
                <a:effectLst/>
              </a:rPr>
              <a:t> </a:t>
            </a:r>
            <a:r>
              <a:rPr lang="en-US" sz="1300" dirty="0" err="1">
                <a:effectLst/>
              </a:rPr>
              <a:t>przekraczających</a:t>
            </a:r>
            <a:r>
              <a:rPr lang="en-US" sz="1300" dirty="0">
                <a:effectLst/>
              </a:rPr>
              <a:t> </a:t>
            </a:r>
            <a:r>
              <a:rPr lang="en-US" sz="1300" dirty="0" err="1">
                <a:effectLst/>
              </a:rPr>
              <a:t>granice</a:t>
            </a:r>
            <a:r>
              <a:rPr lang="en-US" sz="1300" dirty="0">
                <a:effectLst/>
              </a:rPr>
              <a:t>. </a:t>
            </a:r>
            <a:r>
              <a:rPr lang="en-US" sz="1300" dirty="0" err="1">
                <a:effectLst/>
              </a:rPr>
              <a:t>Wprowadzono</a:t>
            </a:r>
            <a:r>
              <a:rPr lang="en-US" sz="1300" dirty="0">
                <a:effectLst/>
              </a:rPr>
              <a:t> </a:t>
            </a:r>
            <a:r>
              <a:rPr lang="en-US" sz="1300" dirty="0" err="1">
                <a:effectLst/>
              </a:rPr>
              <a:t>kontrole</a:t>
            </a:r>
            <a:r>
              <a:rPr lang="en-US" sz="1300" dirty="0">
                <a:effectLst/>
              </a:rPr>
              <a:t> </a:t>
            </a:r>
            <a:r>
              <a:rPr lang="en-US" sz="1300" dirty="0" err="1">
                <a:effectLst/>
              </a:rPr>
              <a:t>na</a:t>
            </a:r>
            <a:r>
              <a:rPr lang="en-US" sz="1300" dirty="0">
                <a:effectLst/>
              </a:rPr>
              <a:t> </a:t>
            </a:r>
            <a:r>
              <a:rPr lang="en-US" sz="1300" dirty="0" err="1">
                <a:effectLst/>
              </a:rPr>
              <a:t>lotniskach</a:t>
            </a:r>
            <a:r>
              <a:rPr lang="en-US" sz="1300" dirty="0">
                <a:effectLst/>
              </a:rPr>
              <a:t> </a:t>
            </a:r>
            <a:r>
              <a:rPr lang="en-US" sz="1300" dirty="0" err="1">
                <a:effectLst/>
              </a:rPr>
              <a:t>i</a:t>
            </a:r>
            <a:r>
              <a:rPr lang="en-US" sz="1300" dirty="0">
                <a:effectLst/>
              </a:rPr>
              <a:t> </a:t>
            </a:r>
            <a:r>
              <a:rPr lang="en-US" sz="1300" dirty="0" err="1">
                <a:effectLst/>
              </a:rPr>
              <a:t>dworcach</a:t>
            </a:r>
            <a:r>
              <a:rPr lang="en-US" sz="1300" dirty="0">
                <a:effectLst/>
              </a:rPr>
              <a:t> </a:t>
            </a:r>
            <a:r>
              <a:rPr lang="en-US" sz="1300" dirty="0" err="1">
                <a:effectLst/>
              </a:rPr>
              <a:t>kolejowych</a:t>
            </a:r>
            <a:r>
              <a:rPr lang="en-US" sz="1300" dirty="0">
                <a:effectLst/>
              </a:rPr>
              <a:t>. W </a:t>
            </a:r>
            <a:r>
              <a:rPr lang="en-US" sz="1300" dirty="0" err="1">
                <a:effectLst/>
              </a:rPr>
              <a:t>związku</a:t>
            </a:r>
            <a:r>
              <a:rPr lang="en-US" sz="1300" dirty="0">
                <a:effectLst/>
              </a:rPr>
              <a:t> z </a:t>
            </a:r>
            <a:r>
              <a:rPr lang="en-US" sz="1300" dirty="0" err="1">
                <a:effectLst/>
              </a:rPr>
              <a:t>wybuchem</a:t>
            </a:r>
            <a:r>
              <a:rPr lang="en-US" sz="1300" dirty="0">
                <a:effectLst/>
              </a:rPr>
              <a:t> </a:t>
            </a:r>
            <a:r>
              <a:rPr lang="en-US" sz="1300" dirty="0" err="1">
                <a:effectLst/>
              </a:rPr>
              <a:t>pandemii</a:t>
            </a:r>
            <a:r>
              <a:rPr lang="en-US" sz="1300" dirty="0">
                <a:effectLst/>
              </a:rPr>
              <a:t> w 177 </a:t>
            </a:r>
            <a:r>
              <a:rPr lang="en-US" sz="1300" dirty="0" err="1">
                <a:effectLst/>
              </a:rPr>
              <a:t>państwach</a:t>
            </a:r>
            <a:r>
              <a:rPr lang="en-US" sz="1300" dirty="0">
                <a:effectLst/>
              </a:rPr>
              <a:t> </a:t>
            </a:r>
            <a:r>
              <a:rPr lang="en-US" sz="1300" dirty="0" err="1">
                <a:effectLst/>
              </a:rPr>
              <a:t>na</a:t>
            </a:r>
            <a:r>
              <a:rPr lang="en-US" sz="1300" dirty="0">
                <a:effectLst/>
              </a:rPr>
              <a:t> </a:t>
            </a:r>
            <a:r>
              <a:rPr lang="en-US" sz="1300" dirty="0" err="1">
                <a:effectLst/>
              </a:rPr>
              <a:t>poziomie</a:t>
            </a:r>
            <a:r>
              <a:rPr lang="en-US" sz="1300" dirty="0">
                <a:effectLst/>
              </a:rPr>
              <a:t> </a:t>
            </a:r>
            <a:r>
              <a:rPr lang="en-US" sz="1300" dirty="0" err="1">
                <a:effectLst/>
              </a:rPr>
              <a:t>krajowym</a:t>
            </a:r>
            <a:r>
              <a:rPr lang="en-US" sz="1300" dirty="0">
                <a:effectLst/>
              </a:rPr>
              <a:t> </a:t>
            </a:r>
            <a:r>
              <a:rPr lang="en-US" sz="1300" dirty="0" err="1">
                <a:effectLst/>
              </a:rPr>
              <a:t>lub</a:t>
            </a:r>
            <a:r>
              <a:rPr lang="en-US" sz="1300" dirty="0">
                <a:effectLst/>
              </a:rPr>
              <a:t> </a:t>
            </a:r>
            <a:r>
              <a:rPr lang="en-US" sz="1300" dirty="0" err="1">
                <a:effectLst/>
              </a:rPr>
              <a:t>lokalnym</a:t>
            </a:r>
            <a:r>
              <a:rPr lang="en-US" sz="1300" dirty="0">
                <a:effectLst/>
              </a:rPr>
              <a:t> </a:t>
            </a:r>
            <a:r>
              <a:rPr lang="en-US" sz="1300" dirty="0" err="1">
                <a:effectLst/>
              </a:rPr>
              <a:t>zostały</a:t>
            </a:r>
            <a:r>
              <a:rPr lang="en-US" sz="1300" dirty="0">
                <a:effectLst/>
              </a:rPr>
              <a:t> </a:t>
            </a:r>
            <a:r>
              <a:rPr lang="en-US" sz="1300" dirty="0" err="1">
                <a:effectLst/>
              </a:rPr>
              <a:t>zamknięte</a:t>
            </a:r>
            <a:r>
              <a:rPr lang="en-US" sz="1300" dirty="0">
                <a:effectLst/>
              </a:rPr>
              <a:t> </a:t>
            </a:r>
            <a:r>
              <a:rPr lang="en-US" sz="1300" dirty="0" err="1">
                <a:effectLst/>
              </a:rPr>
              <a:t>szkoły</a:t>
            </a:r>
            <a:r>
              <a:rPr lang="en-US" sz="1300" dirty="0">
                <a:effectLst/>
              </a:rPr>
              <a:t> </a:t>
            </a:r>
            <a:r>
              <a:rPr lang="en-US" sz="1300" dirty="0" err="1">
                <a:effectLst/>
              </a:rPr>
              <a:t>i</a:t>
            </a:r>
            <a:r>
              <a:rPr lang="en-US" sz="1300" dirty="0">
                <a:effectLst/>
              </a:rPr>
              <a:t> </a:t>
            </a:r>
            <a:r>
              <a:rPr lang="en-US" sz="1300" dirty="0" err="1">
                <a:effectLst/>
              </a:rPr>
              <a:t>uniwersytety</a:t>
            </a:r>
            <a:r>
              <a:rPr lang="en-US" sz="1300" dirty="0">
                <a:effectLst/>
              </a:rPr>
              <a:t>, co w </a:t>
            </a:r>
            <a:r>
              <a:rPr lang="en-US" sz="1300" dirty="0" err="1">
                <a:effectLst/>
              </a:rPr>
              <a:t>wymiarze</a:t>
            </a:r>
            <a:r>
              <a:rPr lang="en-US" sz="1300" dirty="0">
                <a:effectLst/>
              </a:rPr>
              <a:t> </a:t>
            </a:r>
            <a:r>
              <a:rPr lang="en-US" sz="1300" dirty="0" err="1">
                <a:effectLst/>
              </a:rPr>
              <a:t>globalnym</a:t>
            </a:r>
            <a:r>
              <a:rPr lang="en-US" sz="1300" dirty="0">
                <a:effectLst/>
              </a:rPr>
              <a:t> w </a:t>
            </a:r>
            <a:r>
              <a:rPr lang="en-US" sz="1300" dirty="0" err="1">
                <a:effectLst/>
              </a:rPr>
              <a:t>szczycie</a:t>
            </a:r>
            <a:r>
              <a:rPr lang="en-US" sz="1300" dirty="0">
                <a:effectLst/>
              </a:rPr>
              <a:t> </a:t>
            </a:r>
            <a:r>
              <a:rPr lang="en-US" sz="1300" dirty="0" err="1">
                <a:effectLst/>
              </a:rPr>
              <a:t>dotknęło</a:t>
            </a:r>
            <a:r>
              <a:rPr lang="en-US" sz="1300" dirty="0">
                <a:effectLst/>
              </a:rPr>
              <a:t> </a:t>
            </a:r>
            <a:r>
              <a:rPr lang="en-US" sz="1300" dirty="0" err="1">
                <a:effectLst/>
              </a:rPr>
              <a:t>blisko</a:t>
            </a:r>
            <a:r>
              <a:rPr lang="en-US" sz="1300" dirty="0">
                <a:effectLst/>
              </a:rPr>
              <a:t> 1,27 </a:t>
            </a:r>
            <a:r>
              <a:rPr lang="en-US" sz="1300" dirty="0" err="1">
                <a:effectLst/>
              </a:rPr>
              <a:t>miliarda</a:t>
            </a:r>
            <a:r>
              <a:rPr lang="en-US" sz="1300" dirty="0">
                <a:effectLst/>
              </a:rPr>
              <a:t> </a:t>
            </a:r>
            <a:r>
              <a:rPr lang="en-US" sz="1300" dirty="0" err="1">
                <a:effectLst/>
              </a:rPr>
              <a:t>uczniów</a:t>
            </a:r>
            <a:r>
              <a:rPr lang="en-US" sz="1300" dirty="0">
                <a:effectLst/>
              </a:rPr>
              <a:t> </a:t>
            </a:r>
            <a:r>
              <a:rPr lang="en-US" sz="1300" dirty="0" err="1">
                <a:effectLst/>
              </a:rPr>
              <a:t>i</a:t>
            </a:r>
            <a:r>
              <a:rPr lang="en-US" sz="1300" dirty="0">
                <a:effectLst/>
              </a:rPr>
              <a:t> </a:t>
            </a:r>
            <a:r>
              <a:rPr lang="en-US" sz="1300" dirty="0" err="1">
                <a:effectLst/>
              </a:rPr>
              <a:t>studentów</a:t>
            </a:r>
            <a:r>
              <a:rPr lang="en-US" sz="1300" dirty="0">
                <a:effectLst/>
              </a:rPr>
              <a:t> (72,4%)</a:t>
            </a:r>
          </a:p>
          <a:p>
            <a:pPr>
              <a:lnSpc>
                <a:spcPct val="90000"/>
              </a:lnSpc>
            </a:pPr>
            <a:r>
              <a:rPr lang="en-US" sz="1300" dirty="0" err="1">
                <a:effectLst/>
              </a:rPr>
              <a:t>Pandemia</a:t>
            </a:r>
            <a:r>
              <a:rPr lang="en-US" sz="1300" dirty="0">
                <a:effectLst/>
              </a:rPr>
              <a:t> </a:t>
            </a:r>
            <a:r>
              <a:rPr lang="en-US" sz="1300" dirty="0" err="1">
                <a:effectLst/>
              </a:rPr>
              <a:t>spowodowała</a:t>
            </a:r>
            <a:r>
              <a:rPr lang="en-US" sz="1300" dirty="0">
                <a:effectLst/>
              </a:rPr>
              <a:t> </a:t>
            </a:r>
            <a:r>
              <a:rPr lang="en-US" sz="1300" dirty="0" err="1">
                <a:effectLst/>
              </a:rPr>
              <a:t>globalne</a:t>
            </a:r>
            <a:r>
              <a:rPr lang="en-US" sz="1300" dirty="0">
                <a:effectLst/>
              </a:rPr>
              <a:t> </a:t>
            </a:r>
            <a:r>
              <a:rPr lang="en-US" sz="1300" dirty="0" err="1">
                <a:effectLst/>
              </a:rPr>
              <a:t>zakłócenia</a:t>
            </a:r>
            <a:r>
              <a:rPr lang="en-US" sz="1300" dirty="0">
                <a:effectLst/>
              </a:rPr>
              <a:t> </a:t>
            </a:r>
            <a:r>
              <a:rPr lang="en-US" sz="1300" dirty="0" err="1">
                <a:effectLst/>
              </a:rPr>
              <a:t>społeczne</a:t>
            </a:r>
            <a:r>
              <a:rPr lang="en-US" sz="1300" dirty="0">
                <a:effectLst/>
              </a:rPr>
              <a:t> </a:t>
            </a:r>
            <a:r>
              <a:rPr lang="en-US" sz="1300" dirty="0" err="1">
                <a:effectLst/>
              </a:rPr>
              <a:t>i</a:t>
            </a:r>
            <a:r>
              <a:rPr lang="en-US" sz="1300" dirty="0">
                <a:effectLst/>
              </a:rPr>
              <a:t> </a:t>
            </a:r>
            <a:r>
              <a:rPr lang="en-US" sz="1300" dirty="0" err="1">
                <a:effectLst/>
              </a:rPr>
              <a:t>gospodarcz</a:t>
            </a:r>
            <a:r>
              <a:rPr lang="pl-PL" sz="1300" dirty="0">
                <a:effectLst/>
              </a:rPr>
              <a:t>e</a:t>
            </a:r>
            <a:r>
              <a:rPr lang="en-US" sz="1300" dirty="0">
                <a:effectLst/>
              </a:rPr>
              <a:t>, w </a:t>
            </a:r>
            <a:r>
              <a:rPr lang="en-US" sz="1300" dirty="0" err="1">
                <a:effectLst/>
              </a:rPr>
              <a:t>tym</a:t>
            </a:r>
            <a:r>
              <a:rPr lang="en-US" sz="1300" dirty="0">
                <a:effectLst/>
              </a:rPr>
              <a:t> </a:t>
            </a:r>
            <a:r>
              <a:rPr lang="en-US" sz="1300" dirty="0" err="1">
                <a:effectLst/>
              </a:rPr>
              <a:t>największą</a:t>
            </a:r>
            <a:r>
              <a:rPr lang="en-US" sz="1300" dirty="0">
                <a:effectLst/>
              </a:rPr>
              <a:t> </a:t>
            </a:r>
            <a:r>
              <a:rPr lang="en-US" sz="1300" dirty="0" err="1">
                <a:effectLst/>
              </a:rPr>
              <a:t>światową</a:t>
            </a:r>
            <a:r>
              <a:rPr lang="en-US" sz="1300" dirty="0">
                <a:effectLst/>
              </a:rPr>
              <a:t> </a:t>
            </a:r>
            <a:r>
              <a:rPr lang="en-US" sz="1300" u="none" strike="noStrike" dirty="0" err="1">
                <a:effectLst/>
                <a:hlinkClick r:id="rId7" tooltip="Recesja gospodarcza">
                  <a:extLst>
                    <a:ext uri="{A12FA001-AC4F-418D-AE19-62706E023703}">
                      <ahyp:hlinkClr xmlns:ahyp="http://schemas.microsoft.com/office/drawing/2018/hyperlinkcolor" val="tx"/>
                    </a:ext>
                  </a:extLst>
                </a:hlinkClick>
              </a:rPr>
              <a:t>recesję</a:t>
            </a:r>
            <a:r>
              <a:rPr lang="en-US" sz="1300" dirty="0">
                <a:effectLst/>
              </a:rPr>
              <a:t> od </a:t>
            </a:r>
            <a:r>
              <a:rPr lang="en-US" sz="1300" dirty="0" err="1">
                <a:effectLst/>
              </a:rPr>
              <a:t>czasów</a:t>
            </a:r>
            <a:r>
              <a:rPr lang="en-US" sz="1300" dirty="0">
                <a:effectLst/>
              </a:rPr>
              <a:t> </a:t>
            </a:r>
            <a:r>
              <a:rPr lang="en-US" sz="1300" dirty="0" err="1"/>
              <a:t>wielkiego</a:t>
            </a:r>
            <a:r>
              <a:rPr lang="en-US" sz="1300" dirty="0"/>
              <a:t> </a:t>
            </a:r>
            <a:r>
              <a:rPr lang="en-US" sz="1300" dirty="0" err="1"/>
              <a:t>kryzysu</a:t>
            </a:r>
            <a:r>
              <a:rPr lang="en-US" sz="1300" baseline="30000" dirty="0"/>
              <a:t>]</a:t>
            </a:r>
            <a:r>
              <a:rPr lang="en-US" sz="1300" dirty="0">
                <a:effectLst/>
              </a:rPr>
              <a:t>.</a:t>
            </a:r>
            <a:r>
              <a:rPr lang="pl-PL" sz="1300" dirty="0">
                <a:effectLst/>
              </a:rPr>
              <a:t>                                                                           </a:t>
            </a:r>
            <a:r>
              <a:rPr lang="en-US" sz="1300" dirty="0">
                <a:effectLst/>
              </a:rPr>
              <a:t> </a:t>
            </a:r>
            <a:r>
              <a:rPr lang="en-US" sz="1300" dirty="0" err="1">
                <a:effectLst/>
              </a:rPr>
              <a:t>Doprowadziła</a:t>
            </a:r>
            <a:r>
              <a:rPr lang="en-US" sz="1300" dirty="0">
                <a:effectLst/>
              </a:rPr>
              <a:t> do </a:t>
            </a:r>
            <a:r>
              <a:rPr lang="en-US" sz="1300" u="none" strike="noStrike" dirty="0" err="1">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opóźnienia</a:t>
            </a:r>
            <a:r>
              <a:rPr lang="en-US" sz="1300" u="none" strike="noStrike" dirty="0">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 </a:t>
            </a:r>
            <a:r>
              <a:rPr lang="en-US" sz="1300" u="none" strike="noStrike" dirty="0" err="1">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lub</a:t>
            </a:r>
            <a:r>
              <a:rPr lang="en-US" sz="1300" u="none" strike="noStrike" dirty="0">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 </a:t>
            </a:r>
            <a:r>
              <a:rPr lang="en-US" sz="1300" u="none" strike="noStrike" dirty="0" err="1">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odwołania</a:t>
            </a:r>
            <a:r>
              <a:rPr lang="pl-PL" sz="1300" u="none" strike="noStrike" dirty="0">
                <a:effectLst/>
              </a:rPr>
              <a:t>; </a:t>
            </a:r>
            <a:r>
              <a:rPr lang="en-US" sz="1300" u="none" strike="noStrike" dirty="0" err="1">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wydarzeń</a:t>
            </a:r>
            <a:r>
              <a:rPr lang="en-US" sz="1300" u="none" strike="noStrike" dirty="0">
                <a:effectLst/>
                <a:hlinkClick r:id="rId9" tooltip="en:List of events affected by the COVID-19 pandemic">
                  <a:extLst>
                    <a:ext uri="{A12FA001-AC4F-418D-AE19-62706E023703}">
                      <ahyp:hlinkClr xmlns:ahyp="http://schemas.microsoft.com/office/drawing/2018/hyperlinkcolor" val="tx"/>
                    </a:ext>
                  </a:extLst>
                </a:hlinkClick>
              </a:rPr>
              <a:t>(ang.)</a:t>
            </a:r>
            <a:r>
              <a:rPr lang="en-US" sz="1300" dirty="0">
                <a:effectLst/>
              </a:rPr>
              <a:t> </a:t>
            </a:r>
            <a:r>
              <a:rPr lang="pl-PL" sz="1300" u="none" strike="noStrike" dirty="0">
                <a:effectLst/>
              </a:rPr>
              <a:t> </a:t>
            </a:r>
            <a:r>
              <a:rPr lang="en-US" sz="1300" u="none" strike="noStrike" dirty="0" err="1">
                <a:effectLst/>
                <a:hlinkClick r:id="rId10" tooltip="Wpływ pandemii COVID-19 na sport (strona nie istnieje)">
                  <a:extLst>
                    <a:ext uri="{A12FA001-AC4F-418D-AE19-62706E023703}">
                      <ahyp:hlinkClr xmlns:ahyp="http://schemas.microsoft.com/office/drawing/2018/hyperlinkcolor" val="tx"/>
                    </a:ext>
                  </a:extLst>
                </a:hlinkClick>
              </a:rPr>
              <a:t>sportowych</a:t>
            </a:r>
            <a:r>
              <a:rPr lang="en-US" sz="1300" u="none" strike="noStrike" dirty="0">
                <a:effectLst/>
                <a:hlinkClick r:id="rId11" tooltip="en:Impact of the COVID-19 pandemic on sports">
                  <a:extLst>
                    <a:ext uri="{A12FA001-AC4F-418D-AE19-62706E023703}">
                      <ahyp:hlinkClr xmlns:ahyp="http://schemas.microsoft.com/office/drawing/2018/hyperlinkcolor" val="tx"/>
                    </a:ext>
                  </a:extLst>
                </a:hlinkClick>
              </a:rPr>
              <a:t>(ang.)</a:t>
            </a:r>
            <a:r>
              <a:rPr lang="en-US" sz="1300" dirty="0">
                <a:effectLst/>
              </a:rPr>
              <a:t>, </a:t>
            </a:r>
            <a:r>
              <a:rPr lang="en-US" sz="1300" u="none" strike="noStrike" dirty="0">
                <a:effectLst/>
                <a:hlinkClick r:id="rId8" tooltip="Lista wydarzeń odwołanych lub przełożonych z powodu pandemii COVID-19 (strona nie istnieje)">
                  <a:extLst>
                    <a:ext uri="{A12FA001-AC4F-418D-AE19-62706E023703}">
                      <ahyp:hlinkClr xmlns:ahyp="http://schemas.microsoft.com/office/drawing/2018/hyperlinkcolor" val="tx"/>
                    </a:ext>
                  </a:extLst>
                </a:hlinkClick>
              </a:rPr>
              <a:t> </a:t>
            </a:r>
            <a:r>
              <a:rPr lang="en-US" sz="1300" u="none" strike="noStrike" dirty="0" err="1">
                <a:effectLst/>
                <a:hlinkClick r:id="rId12" tooltip="Wpływ pandemii COVID-19 na religię (strona nie istnieje)">
                  <a:extLst>
                    <a:ext uri="{A12FA001-AC4F-418D-AE19-62706E023703}">
                      <ahyp:hlinkClr xmlns:ahyp="http://schemas.microsoft.com/office/drawing/2018/hyperlinkcolor" val="tx"/>
                    </a:ext>
                  </a:extLst>
                </a:hlinkClick>
              </a:rPr>
              <a:t>religijnych</a:t>
            </a:r>
            <a:r>
              <a:rPr lang="en-US" sz="1300" u="none" strike="noStrike" dirty="0">
                <a:effectLst/>
                <a:hlinkClick r:id="rId13" tooltip="en:Impact of the COVID-19 pandemic on religion">
                  <a:extLst>
                    <a:ext uri="{A12FA001-AC4F-418D-AE19-62706E023703}">
                      <ahyp:hlinkClr xmlns:ahyp="http://schemas.microsoft.com/office/drawing/2018/hyperlinkcolor" val="tx"/>
                    </a:ext>
                  </a:extLst>
                </a:hlinkClick>
              </a:rPr>
              <a:t>(ang.)</a:t>
            </a:r>
            <a:r>
              <a:rPr lang="en-US" sz="1300" dirty="0">
                <a:effectLst/>
              </a:rPr>
              <a:t>, </a:t>
            </a:r>
            <a:r>
              <a:rPr lang="en-US" sz="1300" u="none" strike="noStrike" dirty="0" err="1">
                <a:effectLst/>
                <a:hlinkClick r:id="rId14" tooltip="Wpływ pandemii COVID-19 na politykę (strona nie istnieje)">
                  <a:extLst>
                    <a:ext uri="{A12FA001-AC4F-418D-AE19-62706E023703}">
                      <ahyp:hlinkClr xmlns:ahyp="http://schemas.microsoft.com/office/drawing/2018/hyperlinkcolor" val="tx"/>
                    </a:ext>
                  </a:extLst>
                </a:hlinkClick>
              </a:rPr>
              <a:t>politycznych</a:t>
            </a:r>
            <a:r>
              <a:rPr lang="en-US" sz="1300" u="none" strike="noStrike" dirty="0">
                <a:effectLst/>
                <a:hlinkClick r:id="rId15" tooltip="en:Impact of the COVID-19 pandemic on politics">
                  <a:extLst>
                    <a:ext uri="{A12FA001-AC4F-418D-AE19-62706E023703}">
                      <ahyp:hlinkClr xmlns:ahyp="http://schemas.microsoft.com/office/drawing/2018/hyperlinkcolor" val="tx"/>
                    </a:ext>
                  </a:extLst>
                </a:hlinkClick>
              </a:rPr>
              <a:t>(ang.)</a:t>
            </a:r>
            <a:r>
              <a:rPr lang="en-US" sz="1300" dirty="0">
                <a:effectLst/>
              </a:rPr>
              <a:t> </a:t>
            </a:r>
            <a:r>
              <a:rPr lang="en-US" sz="1300" dirty="0" err="1">
                <a:effectLst/>
              </a:rPr>
              <a:t>i</a:t>
            </a:r>
            <a:r>
              <a:rPr lang="en-US" sz="1300" dirty="0">
                <a:effectLst/>
              </a:rPr>
              <a:t> </a:t>
            </a:r>
            <a:r>
              <a:rPr lang="en-US" sz="1300" u="none" strike="noStrike" dirty="0" err="1">
                <a:effectLst/>
                <a:hlinkClick r:id="rId16" tooltip="Wpływ pandemii COVID-19 na sztukę i dorobek kulturowy (strona nie istnieje)">
                  <a:extLst>
                    <a:ext uri="{A12FA001-AC4F-418D-AE19-62706E023703}">
                      <ahyp:hlinkClr xmlns:ahyp="http://schemas.microsoft.com/office/drawing/2018/hyperlinkcolor" val="tx"/>
                    </a:ext>
                  </a:extLst>
                </a:hlinkClick>
              </a:rPr>
              <a:t>kulturalnych</a:t>
            </a:r>
            <a:r>
              <a:rPr lang="en-US" sz="1300" u="none" strike="noStrike" baseline="30000" dirty="0">
                <a:effectLst/>
                <a:hlinkClick r:id="rId17">
                  <a:extLst>
                    <a:ext uri="{A12FA001-AC4F-418D-AE19-62706E023703}">
                      <ahyp:hlinkClr xmlns:ahyp="http://schemas.microsoft.com/office/drawing/2018/hyperlinkcolor" val="tx"/>
                    </a:ext>
                  </a:extLst>
                </a:hlinkClick>
              </a:rPr>
              <a:t>]</a:t>
            </a:r>
            <a:r>
              <a:rPr lang="en-US" sz="1300" dirty="0">
                <a:effectLst/>
              </a:rPr>
              <a:t>, </a:t>
            </a:r>
            <a:r>
              <a:rPr lang="en-US" sz="1300" dirty="0" err="1"/>
              <a:t>powszechnych</a:t>
            </a:r>
            <a:r>
              <a:rPr lang="en-US" sz="1300" dirty="0"/>
              <a:t> </a:t>
            </a:r>
            <a:r>
              <a:rPr lang="en-US" sz="1300" dirty="0" err="1"/>
              <a:t>braków</a:t>
            </a:r>
            <a:r>
              <a:rPr lang="en-US" sz="1300" dirty="0"/>
              <a:t> w </a:t>
            </a:r>
            <a:r>
              <a:rPr lang="en-US" sz="1300" dirty="0" err="1"/>
              <a:t>zaopatrzeniu</a:t>
            </a:r>
            <a:r>
              <a:rPr lang="en-US" sz="1300" dirty="0">
                <a:effectLst/>
              </a:rPr>
              <a:t>, </a:t>
            </a:r>
            <a:r>
              <a:rPr lang="en-US" sz="1300" dirty="0" err="1">
                <a:effectLst/>
              </a:rPr>
              <a:t>które</a:t>
            </a:r>
            <a:r>
              <a:rPr lang="en-US" sz="1300" dirty="0">
                <a:effectLst/>
              </a:rPr>
              <a:t> </a:t>
            </a:r>
            <a:r>
              <a:rPr lang="en-US" sz="1300" dirty="0" err="1">
                <a:effectLst/>
              </a:rPr>
              <a:t>pogłębiły</a:t>
            </a:r>
            <a:r>
              <a:rPr lang="en-US" sz="1300" dirty="0">
                <a:effectLst/>
              </a:rPr>
              <a:t> </a:t>
            </a:r>
            <a:r>
              <a:rPr lang="en-US" sz="1300" dirty="0" err="1">
                <a:effectLst/>
              </a:rPr>
              <a:t>się</a:t>
            </a:r>
            <a:r>
              <a:rPr lang="en-US" sz="1300" dirty="0">
                <a:effectLst/>
              </a:rPr>
              <a:t> w </a:t>
            </a:r>
            <a:r>
              <a:rPr lang="en-US" sz="1300" dirty="0" err="1">
                <a:effectLst/>
              </a:rPr>
              <a:t>wyniku</a:t>
            </a:r>
            <a:r>
              <a:rPr lang="en-US" sz="1300" dirty="0">
                <a:effectLst/>
              </a:rPr>
              <a:t> </a:t>
            </a:r>
            <a:r>
              <a:rPr lang="en-US" sz="1300" dirty="0" err="1">
                <a:effectLst/>
              </a:rPr>
              <a:t>panicznych</a:t>
            </a:r>
            <a:r>
              <a:rPr lang="en-US" sz="1300" dirty="0">
                <a:effectLst/>
              </a:rPr>
              <a:t> </a:t>
            </a:r>
            <a:r>
              <a:rPr lang="en-US" sz="1300" dirty="0" err="1">
                <a:effectLst/>
              </a:rPr>
              <a:t>zakupów</a:t>
            </a:r>
            <a:r>
              <a:rPr lang="en-US" sz="1300" u="none" strike="noStrike" baseline="30000" dirty="0">
                <a:effectLst/>
                <a:hlinkClick r:id="rId18">
                  <a:extLst>
                    <a:ext uri="{A12FA001-AC4F-418D-AE19-62706E023703}">
                      <ahyp:hlinkClr xmlns:ahyp="http://schemas.microsoft.com/office/drawing/2018/hyperlinkcolor" val="tx"/>
                    </a:ext>
                  </a:extLst>
                </a:hlinkClick>
              </a:rPr>
              <a:t>]</a:t>
            </a:r>
            <a:r>
              <a:rPr lang="en-US" sz="1300" dirty="0">
                <a:effectLst/>
              </a:rPr>
              <a:t>, </a:t>
            </a:r>
            <a:r>
              <a:rPr lang="en-US" sz="1300" dirty="0" err="1">
                <a:effectLst/>
              </a:rPr>
              <a:t>oraz</a:t>
            </a:r>
            <a:r>
              <a:rPr lang="en-US" sz="1300" dirty="0">
                <a:effectLst/>
              </a:rPr>
              <a:t> do </a:t>
            </a:r>
            <a:r>
              <a:rPr lang="en-US" sz="1300" u="none" strike="noStrike" dirty="0" err="1">
                <a:effectLst/>
                <a:hlinkClick r:id="rId19" tooltip="Wpływ pandemii COVID-19 na środowisko naturalne (strona nie istnieje)">
                  <a:extLst>
                    <a:ext uri="{A12FA001-AC4F-418D-AE19-62706E023703}">
                      <ahyp:hlinkClr xmlns:ahyp="http://schemas.microsoft.com/office/drawing/2018/hyperlinkcolor" val="tx"/>
                    </a:ext>
                  </a:extLst>
                </a:hlinkClick>
              </a:rPr>
              <a:t>zmniejszenia</a:t>
            </a:r>
            <a:r>
              <a:rPr lang="en-US" sz="1300" u="none" strike="noStrike" dirty="0">
                <a:effectLst/>
                <a:hlinkClick r:id="rId19" tooltip="Wpływ pandemii COVID-19 na środowisko naturalne (strona nie istnieje)">
                  <a:extLst>
                    <a:ext uri="{A12FA001-AC4F-418D-AE19-62706E023703}">
                      <ahyp:hlinkClr xmlns:ahyp="http://schemas.microsoft.com/office/drawing/2018/hyperlinkcolor" val="tx"/>
                    </a:ext>
                  </a:extLst>
                </a:hlinkClick>
              </a:rPr>
              <a:t> </a:t>
            </a:r>
            <a:r>
              <a:rPr lang="en-US" sz="1300" u="none" strike="noStrike" dirty="0" err="1">
                <a:effectLst/>
                <a:hlinkClick r:id="rId19" tooltip="Wpływ pandemii COVID-19 na środowisko naturalne (strona nie istnieje)">
                  <a:extLst>
                    <a:ext uri="{A12FA001-AC4F-418D-AE19-62706E023703}">
                      <ahyp:hlinkClr xmlns:ahyp="http://schemas.microsoft.com/office/drawing/2018/hyperlinkcolor" val="tx"/>
                    </a:ext>
                  </a:extLst>
                </a:hlinkClick>
              </a:rPr>
              <a:t>emisji</a:t>
            </a:r>
            <a:r>
              <a:rPr lang="en-US" sz="1300" u="none" strike="noStrike" dirty="0">
                <a:effectLst/>
                <a:hlinkClick r:id="rId19" tooltip="Wpływ pandemii COVID-19 na środowisko naturalne (strona nie istnieje)">
                  <a:extLst>
                    <a:ext uri="{A12FA001-AC4F-418D-AE19-62706E023703}">
                      <ahyp:hlinkClr xmlns:ahyp="http://schemas.microsoft.com/office/drawing/2018/hyperlinkcolor" val="tx"/>
                    </a:ext>
                  </a:extLst>
                </a:hlinkClick>
              </a:rPr>
              <a:t> </a:t>
            </a:r>
            <a:r>
              <a:rPr lang="en-US" sz="1300" u="none" strike="noStrike" dirty="0" err="1">
                <a:effectLst/>
                <a:hlinkClick r:id="rId19" tooltip="Wpływ pandemii COVID-19 na środowisko naturalne (strona nie istnieje)">
                  <a:extLst>
                    <a:ext uri="{A12FA001-AC4F-418D-AE19-62706E023703}">
                      <ahyp:hlinkClr xmlns:ahyp="http://schemas.microsoft.com/office/drawing/2018/hyperlinkcolor" val="tx"/>
                    </a:ext>
                  </a:extLst>
                </a:hlinkClick>
              </a:rPr>
              <a:t>zanieczyszczeń</a:t>
            </a:r>
            <a:r>
              <a:rPr lang="en-US" sz="1300" u="none" strike="noStrike" dirty="0">
                <a:effectLst/>
                <a:hlinkClick r:id="rId19" tooltip="Wpływ pandemii COVID-19 na środowisko naturalne (strona nie istnieje)">
                  <a:extLst>
                    <a:ext uri="{A12FA001-AC4F-418D-AE19-62706E023703}">
                      <ahyp:hlinkClr xmlns:ahyp="http://schemas.microsoft.com/office/drawing/2018/hyperlinkcolor" val="tx"/>
                    </a:ext>
                  </a:extLst>
                </a:hlinkClick>
              </a:rPr>
              <a:t> </a:t>
            </a:r>
            <a:r>
              <a:rPr lang="en-US" sz="1300" u="none" strike="noStrike" dirty="0" err="1">
                <a:effectLst/>
                <a:hlinkClick r:id="rId19" tooltip="Wpływ pandemii COVID-19 na środowisko naturalne (strona nie istnieje)">
                  <a:extLst>
                    <a:ext uri="{A12FA001-AC4F-418D-AE19-62706E023703}">
                      <ahyp:hlinkClr xmlns:ahyp="http://schemas.microsoft.com/office/drawing/2018/hyperlinkcolor" val="tx"/>
                    </a:ext>
                  </a:extLst>
                </a:hlinkClick>
              </a:rPr>
              <a:t>i</a:t>
            </a:r>
            <a:r>
              <a:rPr lang="en-US" sz="1300" u="none" strike="noStrike" dirty="0">
                <a:effectLst/>
                <a:hlinkClick r:id="rId19" tooltip="Wpływ pandemii COVID-19 na środowisko naturalne (strona nie istnieje)">
                  <a:extLst>
                    <a:ext uri="{A12FA001-AC4F-418D-AE19-62706E023703}">
                      <ahyp:hlinkClr xmlns:ahyp="http://schemas.microsoft.com/office/drawing/2018/hyperlinkcolor" val="tx"/>
                    </a:ext>
                  </a:extLst>
                </a:hlinkClick>
              </a:rPr>
              <a:t> </a:t>
            </a:r>
            <a:r>
              <a:rPr lang="en-US" sz="1300" u="none" strike="noStrike" dirty="0" err="1">
                <a:effectLst/>
                <a:hlinkClick r:id="rId19" tooltip="Wpływ pandemii COVID-19 na środowisko naturalne (strona nie istnieje)">
                  <a:extLst>
                    <a:ext uri="{A12FA001-AC4F-418D-AE19-62706E023703}">
                      <ahyp:hlinkClr xmlns:ahyp="http://schemas.microsoft.com/office/drawing/2018/hyperlinkcolor" val="tx"/>
                    </a:ext>
                  </a:extLst>
                </a:hlinkClick>
              </a:rPr>
              <a:t>gazów</a:t>
            </a:r>
            <a:r>
              <a:rPr lang="en-US" sz="1300" u="none" strike="noStrike" dirty="0">
                <a:effectLst/>
                <a:hlinkClick r:id="rId19" tooltip="Wpływ pandemii COVID-19 na środowisko naturalne (strona nie istnieje)">
                  <a:extLst>
                    <a:ext uri="{A12FA001-AC4F-418D-AE19-62706E023703}">
                      <ahyp:hlinkClr xmlns:ahyp="http://schemas.microsoft.com/office/drawing/2018/hyperlinkcolor" val="tx"/>
                    </a:ext>
                  </a:extLst>
                </a:hlinkClick>
              </a:rPr>
              <a:t> </a:t>
            </a:r>
            <a:r>
              <a:rPr lang="en-US" sz="1300" u="none" strike="noStrike" dirty="0" err="1">
                <a:effectLst/>
                <a:hlinkClick r:id="rId19" tooltip="Wpływ pandemii COVID-19 na środowisko naturalne (strona nie istnieje)">
                  <a:extLst>
                    <a:ext uri="{A12FA001-AC4F-418D-AE19-62706E023703}">
                      <ahyp:hlinkClr xmlns:ahyp="http://schemas.microsoft.com/office/drawing/2018/hyperlinkcolor" val="tx"/>
                    </a:ext>
                  </a:extLst>
                </a:hlinkClick>
              </a:rPr>
              <a:t>cieplarnianych</a:t>
            </a:r>
            <a:r>
              <a:rPr lang="en-US" sz="1300" u="none" strike="noStrike" dirty="0">
                <a:effectLst/>
                <a:hlinkClick r:id="rId20" tooltip="en:Impact of the COVID-19 pandemic on the environment">
                  <a:extLst>
                    <a:ext uri="{A12FA001-AC4F-418D-AE19-62706E023703}">
                      <ahyp:hlinkClr xmlns:ahyp="http://schemas.microsoft.com/office/drawing/2018/hyperlinkcolor" val="tx"/>
                    </a:ext>
                  </a:extLst>
                </a:hlinkClick>
              </a:rPr>
              <a:t>(ang.)</a:t>
            </a:r>
            <a:r>
              <a:rPr lang="en-US" sz="1300" dirty="0">
                <a:effectLst/>
              </a:rPr>
              <a:t>. W </a:t>
            </a:r>
            <a:r>
              <a:rPr lang="en-US" sz="1300" dirty="0" err="1">
                <a:effectLst/>
              </a:rPr>
              <a:t>internecie</a:t>
            </a:r>
            <a:r>
              <a:rPr lang="en-US" sz="1300" dirty="0">
                <a:effectLst/>
              </a:rPr>
              <a:t> </a:t>
            </a:r>
            <a:r>
              <a:rPr lang="en-US" sz="1300" dirty="0" err="1">
                <a:effectLst/>
              </a:rPr>
              <a:t>i</a:t>
            </a:r>
            <a:r>
              <a:rPr lang="en-US" sz="1300" dirty="0">
                <a:effectLst/>
              </a:rPr>
              <a:t> </a:t>
            </a:r>
            <a:r>
              <a:rPr lang="en-US" sz="1300" dirty="0" err="1">
                <a:effectLst/>
              </a:rPr>
              <a:t>mediach</a:t>
            </a:r>
            <a:r>
              <a:rPr lang="en-US" sz="1300" dirty="0">
                <a:effectLst/>
              </a:rPr>
              <a:t> </a:t>
            </a:r>
            <a:r>
              <a:rPr lang="en-US" sz="1300" dirty="0" err="1">
                <a:effectLst/>
              </a:rPr>
              <a:t>zaczęły</a:t>
            </a:r>
            <a:r>
              <a:rPr lang="en-US" sz="1300" dirty="0">
                <a:effectLst/>
              </a:rPr>
              <a:t> </a:t>
            </a:r>
            <a:r>
              <a:rPr lang="en-US" sz="1300" dirty="0" err="1">
                <a:effectLst/>
              </a:rPr>
              <a:t>szerzyć</a:t>
            </a:r>
            <a:r>
              <a:rPr lang="en-US" sz="1300" dirty="0">
                <a:effectLst/>
              </a:rPr>
              <a:t> </a:t>
            </a:r>
            <a:r>
              <a:rPr lang="en-US" sz="1300" dirty="0" err="1">
                <a:effectLst/>
              </a:rPr>
              <a:t>się</a:t>
            </a:r>
            <a:r>
              <a:rPr lang="en-US" sz="1300" dirty="0">
                <a:effectLst/>
              </a:rPr>
              <a:t> </a:t>
            </a:r>
            <a:r>
              <a:rPr lang="en-US" sz="1300" u="none" strike="noStrike" dirty="0" err="1">
                <a:effectLst/>
                <a:hlinkClick r:id="rId21" tooltip="Teoria spiskowa">
                  <a:extLst>
                    <a:ext uri="{A12FA001-AC4F-418D-AE19-62706E023703}">
                      <ahyp:hlinkClr xmlns:ahyp="http://schemas.microsoft.com/office/drawing/2018/hyperlinkcolor" val="tx"/>
                    </a:ext>
                  </a:extLst>
                </a:hlinkClick>
              </a:rPr>
              <a:t>teorie</a:t>
            </a:r>
            <a:r>
              <a:rPr lang="en-US" sz="1300" u="none" strike="noStrike" dirty="0">
                <a:effectLst/>
                <a:hlinkClick r:id="rId21" tooltip="Teoria spiskowa">
                  <a:extLst>
                    <a:ext uri="{A12FA001-AC4F-418D-AE19-62706E023703}">
                      <ahyp:hlinkClr xmlns:ahyp="http://schemas.microsoft.com/office/drawing/2018/hyperlinkcolor" val="tx"/>
                    </a:ext>
                  </a:extLst>
                </a:hlinkClick>
              </a:rPr>
              <a:t> </a:t>
            </a:r>
            <a:r>
              <a:rPr lang="en-US" sz="1300" u="none" strike="noStrike" dirty="0" err="1">
                <a:effectLst/>
                <a:hlinkClick r:id="rId21" tooltip="Teoria spiskowa">
                  <a:extLst>
                    <a:ext uri="{A12FA001-AC4F-418D-AE19-62706E023703}">
                      <ahyp:hlinkClr xmlns:ahyp="http://schemas.microsoft.com/office/drawing/2018/hyperlinkcolor" val="tx"/>
                    </a:ext>
                  </a:extLst>
                </a:hlinkClick>
              </a:rPr>
              <a:t>spiskowe</a:t>
            </a:r>
            <a:r>
              <a:rPr lang="en-US" sz="1300" dirty="0">
                <a:effectLst/>
              </a:rPr>
              <a:t> </a:t>
            </a:r>
            <a:r>
              <a:rPr lang="en-US" sz="1300" dirty="0" err="1">
                <a:effectLst/>
              </a:rPr>
              <a:t>oraz</a:t>
            </a:r>
            <a:r>
              <a:rPr lang="en-US" sz="1300" dirty="0">
                <a:effectLst/>
              </a:rPr>
              <a:t> </a:t>
            </a:r>
            <a:r>
              <a:rPr lang="en-US" sz="1300" u="none" strike="noStrike" dirty="0" err="1">
                <a:effectLst/>
                <a:hlinkClick r:id="rId22" tooltip="Dezinformacja">
                  <a:extLst>
                    <a:ext uri="{A12FA001-AC4F-418D-AE19-62706E023703}">
                      <ahyp:hlinkClr xmlns:ahyp="http://schemas.microsoft.com/office/drawing/2018/hyperlinkcolor" val="tx"/>
                    </a:ext>
                  </a:extLst>
                </a:hlinkClick>
              </a:rPr>
              <a:t>dezinformacja</a:t>
            </a:r>
            <a:r>
              <a:rPr lang="en-US" sz="1300" dirty="0">
                <a:effectLst/>
              </a:rPr>
              <a:t> </a:t>
            </a:r>
            <a:r>
              <a:rPr lang="en-US" sz="1300" dirty="0" err="1">
                <a:effectLst/>
              </a:rPr>
              <a:t>dotyczące</a:t>
            </a:r>
            <a:r>
              <a:rPr lang="en-US" sz="1300" dirty="0">
                <a:effectLst/>
              </a:rPr>
              <a:t> </a:t>
            </a:r>
            <a:r>
              <a:rPr lang="en-US" sz="1300" dirty="0" err="1">
                <a:effectLst/>
              </a:rPr>
              <a:t>wirus</a:t>
            </a:r>
            <a:r>
              <a:rPr lang="pl-PL" sz="1300" dirty="0">
                <a:effectLst/>
              </a:rPr>
              <a:t>a.</a:t>
            </a:r>
            <a:r>
              <a:rPr lang="en-US" sz="1300" dirty="0">
                <a:effectLst/>
              </a:rPr>
              <a:t> </a:t>
            </a:r>
            <a:r>
              <a:rPr lang="en-US" sz="1300" dirty="0" err="1">
                <a:effectLst/>
              </a:rPr>
              <a:t>Odnotowano</a:t>
            </a:r>
            <a:r>
              <a:rPr lang="en-US" sz="1300" dirty="0">
                <a:effectLst/>
              </a:rPr>
              <a:t> </a:t>
            </a:r>
            <a:r>
              <a:rPr lang="en-US" sz="1300" dirty="0" err="1">
                <a:effectLst/>
              </a:rPr>
              <a:t>szereg</a:t>
            </a:r>
            <a:r>
              <a:rPr lang="en-US" sz="1300" dirty="0">
                <a:effectLst/>
              </a:rPr>
              <a:t> </a:t>
            </a:r>
            <a:r>
              <a:rPr lang="en-US" sz="1300" dirty="0" err="1">
                <a:effectLst/>
              </a:rPr>
              <a:t>przypadków</a:t>
            </a:r>
            <a:r>
              <a:rPr lang="en-US" sz="1300" dirty="0">
                <a:effectLst/>
              </a:rPr>
              <a:t> </a:t>
            </a:r>
            <a:r>
              <a:rPr lang="en-US" sz="1300" u="none" strike="noStrike" dirty="0" err="1">
                <a:effectLst/>
                <a:hlinkClick r:id="rId23" tooltip="Ksenofobia">
                  <a:extLst>
                    <a:ext uri="{A12FA001-AC4F-418D-AE19-62706E023703}">
                      <ahyp:hlinkClr xmlns:ahyp="http://schemas.microsoft.com/office/drawing/2018/hyperlinkcolor" val="tx"/>
                    </a:ext>
                  </a:extLst>
                </a:hlinkClick>
              </a:rPr>
              <a:t>ksenofobii</a:t>
            </a:r>
            <a:r>
              <a:rPr lang="en-US" sz="1300" dirty="0">
                <a:effectLst/>
              </a:rPr>
              <a:t> </a:t>
            </a:r>
            <a:r>
              <a:rPr lang="en-US" sz="1300" dirty="0" err="1">
                <a:effectLst/>
              </a:rPr>
              <a:t>i</a:t>
            </a:r>
            <a:r>
              <a:rPr lang="en-US" sz="1300" dirty="0">
                <a:effectLst/>
              </a:rPr>
              <a:t> </a:t>
            </a:r>
            <a:r>
              <a:rPr lang="en-US" sz="1300" u="none" strike="noStrike" dirty="0" err="1">
                <a:effectLst/>
                <a:hlinkClick r:id="rId24" tooltip="Rasizm">
                  <a:extLst>
                    <a:ext uri="{A12FA001-AC4F-418D-AE19-62706E023703}">
                      <ahyp:hlinkClr xmlns:ahyp="http://schemas.microsoft.com/office/drawing/2018/hyperlinkcolor" val="tx"/>
                    </a:ext>
                  </a:extLst>
                </a:hlinkClick>
              </a:rPr>
              <a:t>rasizmu</a:t>
            </a:r>
            <a:r>
              <a:rPr lang="en-US" sz="1300" dirty="0">
                <a:effectLst/>
              </a:rPr>
              <a:t> </a:t>
            </a:r>
            <a:r>
              <a:rPr lang="en-US" sz="1300" dirty="0" err="1">
                <a:effectLst/>
              </a:rPr>
              <a:t>wobec</a:t>
            </a:r>
            <a:r>
              <a:rPr lang="en-US" sz="1300" dirty="0">
                <a:effectLst/>
              </a:rPr>
              <a:t> </a:t>
            </a:r>
            <a:r>
              <a:rPr lang="en-US" sz="1300" dirty="0" err="1">
                <a:effectLst/>
              </a:rPr>
              <a:t>Chińczyków</a:t>
            </a:r>
            <a:r>
              <a:rPr lang="en-US" sz="1300" dirty="0">
                <a:effectLst/>
              </a:rPr>
              <a:t> </a:t>
            </a:r>
            <a:r>
              <a:rPr lang="en-US" sz="1300" dirty="0" err="1">
                <a:effectLst/>
              </a:rPr>
              <a:t>i</a:t>
            </a:r>
            <a:r>
              <a:rPr lang="en-US" sz="1300" dirty="0">
                <a:effectLst/>
              </a:rPr>
              <a:t> </a:t>
            </a:r>
            <a:r>
              <a:rPr lang="en-US" sz="1300" dirty="0" err="1">
                <a:effectLst/>
              </a:rPr>
              <a:t>innych</a:t>
            </a:r>
            <a:r>
              <a:rPr lang="en-US" sz="1300" dirty="0">
                <a:effectLst/>
              </a:rPr>
              <a:t> </a:t>
            </a:r>
            <a:r>
              <a:rPr lang="en-US" sz="1300" dirty="0" err="1">
                <a:effectLst/>
              </a:rPr>
              <a:t>mieszkańców</a:t>
            </a:r>
            <a:r>
              <a:rPr lang="en-US" sz="1300" dirty="0">
                <a:effectLst/>
              </a:rPr>
              <a:t> </a:t>
            </a:r>
            <a:r>
              <a:rPr lang="en-US" sz="1300" u="none" strike="noStrike" dirty="0" err="1">
                <a:effectLst/>
                <a:hlinkClick r:id="rId25" tooltip="Azja">
                  <a:extLst>
                    <a:ext uri="{A12FA001-AC4F-418D-AE19-62706E023703}">
                      <ahyp:hlinkClr xmlns:ahyp="http://schemas.microsoft.com/office/drawing/2018/hyperlinkcolor" val="tx"/>
                    </a:ext>
                  </a:extLst>
                </a:hlinkClick>
              </a:rPr>
              <a:t>Azji</a:t>
            </a:r>
            <a:r>
              <a:rPr lang="en-US" sz="1300" dirty="0">
                <a:effectLst/>
              </a:rPr>
              <a:t> </a:t>
            </a:r>
            <a:r>
              <a:rPr lang="en-US" sz="1300" dirty="0" err="1">
                <a:effectLst/>
              </a:rPr>
              <a:t>Wschodniej</a:t>
            </a:r>
            <a:r>
              <a:rPr lang="en-US" sz="1300" dirty="0">
                <a:effectLst/>
              </a:rPr>
              <a:t> </a:t>
            </a:r>
            <a:r>
              <a:rPr lang="en-US" sz="1300" dirty="0" err="1">
                <a:effectLst/>
              </a:rPr>
              <a:t>i</a:t>
            </a:r>
            <a:r>
              <a:rPr lang="en-US" sz="1300" dirty="0">
                <a:effectLst/>
              </a:rPr>
              <a:t> </a:t>
            </a:r>
            <a:r>
              <a:rPr lang="en-US" sz="1300" dirty="0" err="1">
                <a:effectLst/>
              </a:rPr>
              <a:t>Południowo-Wschodniej</a:t>
            </a:r>
            <a:endParaRPr lang="en-US" sz="1300" dirty="0">
              <a:effectLst/>
            </a:endParaRPr>
          </a:p>
          <a:p>
            <a:pPr>
              <a:lnSpc>
                <a:spcPct val="90000"/>
              </a:lnSpc>
              <a:buFont typeface="Wingdings 3" charset="2"/>
              <a:buChar char=""/>
            </a:pPr>
            <a:endParaRPr lang="en-US" sz="1300" dirty="0"/>
          </a:p>
        </p:txBody>
      </p:sp>
    </p:spTree>
    <p:extLst>
      <p:ext uri="{BB962C8B-B14F-4D97-AF65-F5344CB8AC3E}">
        <p14:creationId xmlns:p14="http://schemas.microsoft.com/office/powerpoint/2010/main" val="3550034967"/>
      </p:ext>
    </p:extLst>
  </p:cSld>
  <p:clrMapOvr>
    <a:masterClrMapping/>
  </p:clrMapOvr>
  <mc:AlternateContent xmlns:mc="http://schemas.openxmlformats.org/markup-compatibility/2006" xmlns:p14="http://schemas.microsoft.com/office/powerpoint/2010/main">
    <mc:Choice Requires="p14">
      <p:transition spd="slow" p14:dur="4000" advClick="0" advTm="6000">
        <p:sndAc>
          <p:stSnd>
            <p:snd r:embed="rId2" name="hammer.wav"/>
          </p:stSnd>
        </p:sndAc>
      </p:transition>
    </mc:Choice>
    <mc:Fallback xmlns="">
      <p:transition spd="slow" advClick="0" advTm="6000">
        <p:sndAc>
          <p:stSnd>
            <p:snd r:embed="rId26" name="hammer.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FD68DA-43BA-4508-8DE2-BA9BB7B2FA5B}"/>
              </a:ext>
            </a:extLst>
          </p:cNvPr>
          <p:cNvSpPr>
            <a:spLocks noGrp="1"/>
          </p:cNvSpPr>
          <p:nvPr>
            <p:ph type="ctrTitle"/>
          </p:nvPr>
        </p:nvSpPr>
        <p:spPr>
          <a:xfrm>
            <a:off x="4872012" y="661183"/>
            <a:ext cx="6072653" cy="2896997"/>
          </a:xfrm>
        </p:spPr>
        <p:txBody>
          <a:bodyPr rtlCol="0">
            <a:normAutofit fontScale="90000"/>
          </a:bodyPr>
          <a:lstStyle/>
          <a:p>
            <a:pPr algn="ctr">
              <a:lnSpc>
                <a:spcPct val="90000"/>
              </a:lnSpc>
            </a:pPr>
            <a:br>
              <a:rPr lang="pl" sz="5600" dirty="0">
                <a:solidFill>
                  <a:srgbClr val="EBEBEB"/>
                </a:solidFill>
              </a:rPr>
            </a:br>
            <a:br>
              <a:rPr lang="pl" sz="5600" dirty="0">
                <a:solidFill>
                  <a:srgbClr val="EBEBEB"/>
                </a:solidFill>
              </a:rPr>
            </a:br>
            <a:r>
              <a:rPr lang="pl" sz="5600" dirty="0">
                <a:solidFill>
                  <a:schemeClr val="tx1"/>
                </a:solidFill>
              </a:rPr>
              <a:t>WIRUS, KTÓRY ZMIENIŁ NASZE ŻYCIE.</a:t>
            </a:r>
          </a:p>
        </p:txBody>
      </p:sp>
      <p:sp>
        <p:nvSpPr>
          <p:cNvPr id="3" name="Podtytuł 2">
            <a:extLst>
              <a:ext uri="{FF2B5EF4-FFF2-40B4-BE49-F238E27FC236}">
                <a16:creationId xmlns:a16="http://schemas.microsoft.com/office/drawing/2014/main" id="{A8E9CFF2-3777-4FF4-A759-8491175B0B7C}"/>
              </a:ext>
            </a:extLst>
          </p:cNvPr>
          <p:cNvSpPr>
            <a:spLocks noGrp="1"/>
          </p:cNvSpPr>
          <p:nvPr>
            <p:ph type="subTitle" idx="1"/>
          </p:nvPr>
        </p:nvSpPr>
        <p:spPr>
          <a:xfrm>
            <a:off x="6735646" y="5582195"/>
            <a:ext cx="5222326" cy="661852"/>
          </a:xfrm>
        </p:spPr>
        <p:txBody>
          <a:bodyPr rtlCol="0">
            <a:normAutofit/>
          </a:bodyPr>
          <a:lstStyle/>
          <a:p>
            <a:pPr rtl="0"/>
            <a:r>
              <a:rPr lang="pl" dirty="0">
                <a:solidFill>
                  <a:schemeClr val="tx1"/>
                </a:solidFill>
              </a:rPr>
              <a:t>Pyskowice, dnia  30.09.2020r.</a:t>
            </a:r>
          </a:p>
          <a:p>
            <a:pPr rtl="0"/>
            <a:endParaRPr lang="pl" dirty="0">
              <a:solidFill>
                <a:schemeClr val="tx2">
                  <a:lumMod val="40000"/>
                  <a:lumOff val="60000"/>
                </a:schemeClr>
              </a:solidFill>
            </a:endParaRPr>
          </a:p>
        </p:txBody>
      </p:sp>
      <p:pic>
        <p:nvPicPr>
          <p:cNvPr id="5" name="Obraz 4" descr="Obraz, na którym znajduje się budynek i ławka do siedzenia&#10;&#10;Automatycznie generowany opis">
            <a:extLst>
              <a:ext uri="{FF2B5EF4-FFF2-40B4-BE49-F238E27FC236}">
                <a16:creationId xmlns:a16="http://schemas.microsoft.com/office/drawing/2014/main" id="{282CF6DD-7FE8-4063-9551-1B7BBCE92AB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90" r="159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Tree>
    <p:custDataLst>
      <p:tags r:id="rId1"/>
    </p:custDataLst>
    <p:extLst>
      <p:ext uri="{BB962C8B-B14F-4D97-AF65-F5344CB8AC3E}">
        <p14:creationId xmlns:p14="http://schemas.microsoft.com/office/powerpoint/2010/main" val="4043737824"/>
      </p:ext>
    </p:extLst>
  </p:cSld>
  <p:clrMapOvr>
    <a:masterClrMapping/>
  </p:clrMapOvr>
  <mc:AlternateContent xmlns:mc="http://schemas.openxmlformats.org/markup-compatibility/2006" xmlns:p14="http://schemas.microsoft.com/office/powerpoint/2010/main">
    <mc:Choice Requires="p14">
      <p:transition spd="slow" p14:dur="3750" advClick="0" advTm="4000">
        <p:circle/>
        <p:sndAc>
          <p:stSnd>
            <p:snd r:embed="rId3" name="drumroll.wav"/>
          </p:stSnd>
        </p:sndAc>
      </p:transition>
    </mc:Choice>
    <mc:Fallback xmlns="">
      <p:transition spd="slow" advClick="0" advTm="4000">
        <p:circle/>
        <p:sndAc>
          <p:stSnd>
            <p:snd r:embed="rId5"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1CE83A-451A-419A-B250-C8B72D515DB1}"/>
              </a:ext>
            </a:extLst>
          </p:cNvPr>
          <p:cNvSpPr>
            <a:spLocks noGrp="1"/>
          </p:cNvSpPr>
          <p:nvPr>
            <p:ph type="title"/>
          </p:nvPr>
        </p:nvSpPr>
        <p:spPr>
          <a:xfrm>
            <a:off x="646111" y="452718"/>
            <a:ext cx="9404723" cy="890660"/>
          </a:xfrm>
        </p:spPr>
        <p:txBody>
          <a:bodyPr/>
          <a:lstStyle/>
          <a:p>
            <a:r>
              <a:rPr lang="pl-PL" dirty="0"/>
              <a:t>Działania, które podjęto w Polsce</a:t>
            </a:r>
          </a:p>
        </p:txBody>
      </p:sp>
      <p:sp>
        <p:nvSpPr>
          <p:cNvPr id="3" name="Symbol zastępczy zawartości 2">
            <a:extLst>
              <a:ext uri="{FF2B5EF4-FFF2-40B4-BE49-F238E27FC236}">
                <a16:creationId xmlns:a16="http://schemas.microsoft.com/office/drawing/2014/main" id="{005F0404-8D98-4653-9F27-50E1233F08D5}"/>
              </a:ext>
            </a:extLst>
          </p:cNvPr>
          <p:cNvSpPr>
            <a:spLocks noGrp="1"/>
          </p:cNvSpPr>
          <p:nvPr>
            <p:ph sz="half" idx="1"/>
          </p:nvPr>
        </p:nvSpPr>
        <p:spPr>
          <a:xfrm>
            <a:off x="174172" y="1343379"/>
            <a:ext cx="5325480" cy="5275136"/>
          </a:xfrm>
        </p:spPr>
        <p:txBody>
          <a:bodyPr>
            <a:normAutofit fontScale="77500" lnSpcReduction="20000"/>
          </a:bodyPr>
          <a:lstStyle/>
          <a:p>
            <a:pPr marL="0" indent="0" algn="l" fontAlgn="base">
              <a:buNone/>
            </a:pPr>
            <a:r>
              <a:rPr lang="pl-PL" b="0" i="0" dirty="0">
                <a:solidFill>
                  <a:srgbClr val="1B1B1B"/>
                </a:solidFill>
                <a:effectLst/>
                <a:latin typeface="Open Sans"/>
              </a:rPr>
              <a:t>11 marca Światowa Organizacja Zdrowia (WHO) ogłosiła stan pandemii. Minister zdrowia prof. Łukasz Szumowski podał, że od dziś – w drodze rozporządzenia – zostanie w Polsce wprowadzony stan zagrożenia epidemicznego zgodnie z ustawą o zapobieganiu oraz zwalczaniu zakażeń i chorób zakaźnych u ludzi.</a:t>
            </a:r>
          </a:p>
          <a:p>
            <a:pPr marL="0" indent="0" algn="l" fontAlgn="base">
              <a:buNone/>
            </a:pPr>
            <a:r>
              <a:rPr lang="pl-PL" b="0" i="0" dirty="0">
                <a:solidFill>
                  <a:srgbClr val="1B1B1B"/>
                </a:solidFill>
                <a:effectLst/>
                <a:latin typeface="Open Sans"/>
              </a:rPr>
              <a:t>To oznacza, że w kolejnych rozporządzeniach minister zdrowia może wprowadzić np.:</a:t>
            </a:r>
          </a:p>
          <a:p>
            <a:pPr algn="l" fontAlgn="base">
              <a:buFont typeface="+mj-lt"/>
              <a:buAutoNum type="arabicPeriod"/>
            </a:pPr>
            <a:r>
              <a:rPr lang="pl-PL" b="0" i="0" dirty="0">
                <a:solidFill>
                  <a:srgbClr val="1B1B1B"/>
                </a:solidFill>
                <a:effectLst/>
                <a:latin typeface="Open Sans"/>
              </a:rPr>
              <a:t>czasowe ograniczenie określonego sposobu przemieszczania się,</a:t>
            </a:r>
          </a:p>
          <a:p>
            <a:pPr algn="l" fontAlgn="base">
              <a:buFont typeface="+mj-lt"/>
              <a:buAutoNum type="arabicPeriod"/>
            </a:pPr>
            <a:r>
              <a:rPr lang="pl-PL" b="0" i="0" dirty="0">
                <a:solidFill>
                  <a:srgbClr val="1B1B1B"/>
                </a:solidFill>
                <a:effectLst/>
                <a:latin typeface="Open Sans"/>
              </a:rPr>
              <a:t>czasowe ograniczenie lub zakaz obrotu i używania określonych przedmiotów lub produktów spożywczych,</a:t>
            </a:r>
          </a:p>
          <a:p>
            <a:pPr algn="l" fontAlgn="base">
              <a:buFont typeface="+mj-lt"/>
              <a:buAutoNum type="arabicPeriod"/>
            </a:pPr>
            <a:r>
              <a:rPr lang="pl-PL" b="0" i="0" dirty="0">
                <a:solidFill>
                  <a:srgbClr val="1B1B1B"/>
                </a:solidFill>
                <a:effectLst/>
                <a:latin typeface="Open Sans"/>
              </a:rPr>
              <a:t>czasowe ograniczenie funkcjonowania określonych instytucji lub zakładów pracy,</a:t>
            </a:r>
          </a:p>
          <a:p>
            <a:pPr algn="l" fontAlgn="base">
              <a:buFont typeface="+mj-lt"/>
              <a:buAutoNum type="arabicPeriod"/>
            </a:pPr>
            <a:r>
              <a:rPr lang="pl-PL" b="0" i="0" dirty="0">
                <a:solidFill>
                  <a:srgbClr val="1B1B1B"/>
                </a:solidFill>
                <a:effectLst/>
                <a:latin typeface="Open Sans"/>
              </a:rPr>
              <a:t>zakaz organizowania widowisk i innych zgromadzeń ludności,</a:t>
            </a:r>
          </a:p>
          <a:p>
            <a:pPr algn="l" fontAlgn="base">
              <a:buFont typeface="+mj-lt"/>
              <a:buAutoNum type="arabicPeriod"/>
            </a:pPr>
            <a:r>
              <a:rPr lang="pl-PL" b="0" i="0" dirty="0">
                <a:solidFill>
                  <a:srgbClr val="1B1B1B"/>
                </a:solidFill>
                <a:effectLst/>
                <a:latin typeface="Open Sans"/>
              </a:rPr>
              <a:t>obowiązek wykonania określonych zabiegów sanitarnych, jeżeli wykonanie ich wiąże się z funkcjonowaniem określonych obiektów produkcyjnych, usługowych, handlowych lub innych obiektów,</a:t>
            </a:r>
          </a:p>
          <a:p>
            <a:pPr algn="l" fontAlgn="base">
              <a:buFont typeface="+mj-lt"/>
              <a:buAutoNum type="arabicPeriod"/>
            </a:pPr>
            <a:r>
              <a:rPr lang="pl-PL" b="0" i="0" dirty="0">
                <a:solidFill>
                  <a:srgbClr val="1B1B1B"/>
                </a:solidFill>
                <a:effectLst/>
                <a:latin typeface="Open Sans"/>
              </a:rPr>
              <a:t>nakaz udostępnienia nieruchomości, lokali, terenów i dostarczenia środków transportu do działań przeciwepidemicznych przewidzianych planami przeciwepidemicznymi.</a:t>
            </a:r>
          </a:p>
          <a:p>
            <a:endParaRPr lang="pl-PL" dirty="0"/>
          </a:p>
        </p:txBody>
      </p:sp>
      <p:pic>
        <p:nvPicPr>
          <p:cNvPr id="1030" name="Picture 6" descr="Minister zdrowia Łukasz Szumowski podczas konferencji prasowej ws. epidemii koronawirusa w Polsce. Warszawa, 11 marca 2020">
            <a:extLst>
              <a:ext uri="{FF2B5EF4-FFF2-40B4-BE49-F238E27FC236}">
                <a16:creationId xmlns:a16="http://schemas.microsoft.com/office/drawing/2014/main" id="{EAC6E3A3-42C6-4135-A58B-4F11266419A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92801" y="1580444"/>
            <a:ext cx="5960532" cy="42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839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advTm="7000">
        <p15:prstTrans prst="peelOff"/>
        <p:sndAc>
          <p:stSnd>
            <p:snd r:embed="rId2" name="laser.wav"/>
          </p:stSnd>
        </p:sndAc>
      </p:transition>
    </mc:Choice>
    <mc:Fallback xmlns="">
      <p:transition spd="slow" advClick="0" advTm="7000">
        <p:fade/>
        <p:sndAc>
          <p:stSnd>
            <p:snd r:embed="rId4"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175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A00CCFA-2069-4EC7-B104-E5FDF08461C7}"/>
              </a:ext>
            </a:extLst>
          </p:cNvPr>
          <p:cNvSpPr>
            <a:spLocks noGrp="1"/>
          </p:cNvSpPr>
          <p:nvPr>
            <p:ph type="title"/>
          </p:nvPr>
        </p:nvSpPr>
        <p:spPr>
          <a:xfrm>
            <a:off x="648931" y="198783"/>
            <a:ext cx="4166510" cy="1541308"/>
          </a:xfrm>
        </p:spPr>
        <p:txBody>
          <a:bodyPr>
            <a:normAutofit/>
          </a:bodyPr>
          <a:lstStyle/>
          <a:p>
            <a:r>
              <a:rPr lang="pl-PL" dirty="0">
                <a:solidFill>
                  <a:srgbClr val="EBEBEB"/>
                </a:solidFill>
              </a:rPr>
              <a:t>Rozporządzenia</a:t>
            </a:r>
            <a:br>
              <a:rPr lang="pl-PL" dirty="0">
                <a:solidFill>
                  <a:srgbClr val="EBEBEB"/>
                </a:solidFill>
              </a:rPr>
            </a:br>
            <a:r>
              <a:rPr lang="pl-PL" dirty="0">
                <a:solidFill>
                  <a:srgbClr val="EBEBEB"/>
                </a:solidFill>
              </a:rPr>
              <a:t>Ministra Zdrowia</a:t>
            </a:r>
          </a:p>
        </p:txBody>
      </p:sp>
      <p:sp>
        <p:nvSpPr>
          <p:cNvPr id="1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0" name="Freeform: Shape 1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Picture 2" descr="Minister Łukasz Szumowski oraz wiceminister Waldemar Kraska podczas konferencji prasowej. ">
            <a:extLst>
              <a:ext uri="{FF2B5EF4-FFF2-40B4-BE49-F238E27FC236}">
                <a16:creationId xmlns:a16="http://schemas.microsoft.com/office/drawing/2014/main" id="{3D3CF3AE-6FE2-4F03-94D2-0EAC5E21FB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22" r="23867" b="-1"/>
          <a:stretch/>
        </p:blipFill>
        <p:spPr bwMode="auto">
          <a:xfrm>
            <a:off x="5732072" y="970784"/>
            <a:ext cx="5518926" cy="3836965"/>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a16="http://schemas.microsoft.com/office/drawing/2014/main" id="{101843A5-1213-490F-853C-70E76206F697}"/>
              </a:ext>
            </a:extLst>
          </p:cNvPr>
          <p:cNvSpPr>
            <a:spLocks noGrp="1"/>
          </p:cNvSpPr>
          <p:nvPr>
            <p:ph idx="1"/>
          </p:nvPr>
        </p:nvSpPr>
        <p:spPr>
          <a:xfrm>
            <a:off x="318263" y="1740091"/>
            <a:ext cx="4888536" cy="4797187"/>
          </a:xfrm>
        </p:spPr>
        <p:txBody>
          <a:bodyPr>
            <a:normAutofit lnSpcReduction="10000"/>
          </a:bodyPr>
          <a:lstStyle/>
          <a:p>
            <a:pPr marL="0" indent="0" fontAlgn="base">
              <a:lnSpc>
                <a:spcPct val="90000"/>
              </a:lnSpc>
              <a:buNone/>
            </a:pPr>
            <a:r>
              <a:rPr lang="pl-PL" sz="1200" dirty="0">
                <a:solidFill>
                  <a:srgbClr val="EBEBEB"/>
                </a:solidFill>
              </a:rPr>
              <a:t>10 marca podjęto decyzję o odwołaniu imprez masowych, a 11 marca o zawieszeniu zajęć na uczelniach, w przedszkolach, szkołach i placówkach oświatowych do 25 marca.</a:t>
            </a:r>
          </a:p>
          <a:p>
            <a:pPr marL="0" indent="0" fontAlgn="base">
              <a:lnSpc>
                <a:spcPct val="90000"/>
              </a:lnSpc>
              <a:buNone/>
            </a:pPr>
            <a:r>
              <a:rPr lang="pl-PL" sz="1200" b="1" dirty="0">
                <a:solidFill>
                  <a:srgbClr val="EBEBEB"/>
                </a:solidFill>
              </a:rPr>
              <a:t>- Apeluję, szczególnie do ludzi młodych, że to nie jest czas na zabawę i nocne imprezy w klubach – Apeluję o pozostanie w domu – podkreśla prof. Szumowski.</a:t>
            </a:r>
            <a:r>
              <a:rPr lang="pl-PL" sz="1200" dirty="0">
                <a:solidFill>
                  <a:srgbClr val="EBEBEB"/>
                </a:solidFill>
              </a:rPr>
              <a:t> - Wirus może zabierać z tego świata osoby słabsze od nas. Nie lekceważmy go. Bądźmy odpowiedzialni. Przez najbliższe dwa tygodnie pozostańmy w izolacji. To jedyna forma w jakiej społeczeństwo może pomóc w walce z wirusem - dodał.</a:t>
            </a:r>
          </a:p>
          <a:p>
            <a:pPr marL="0" indent="0">
              <a:lnSpc>
                <a:spcPct val="90000"/>
              </a:lnSpc>
              <a:buNone/>
            </a:pPr>
            <a:r>
              <a:rPr lang="pl-PL" sz="1200" dirty="0">
                <a:solidFill>
                  <a:srgbClr val="EBEBEB"/>
                </a:solidFill>
              </a:rPr>
              <a:t>Minister zdrowia podał, że przygotowują się na to, że coraz więcej osób będzie potrzebować pomocy medycznej. To dlatego resort podjął decyzję, by </a:t>
            </a:r>
            <a:r>
              <a:rPr lang="pl-PL" sz="1200" b="1" dirty="0">
                <a:solidFill>
                  <a:srgbClr val="EBEBEB"/>
                </a:solidFill>
              </a:rPr>
              <a:t>19 placówek medycznych (ich lista podana jest na dole) przekształcić w szpitale zakaźne</a:t>
            </a:r>
            <a:r>
              <a:rPr lang="pl-PL" sz="1200" dirty="0">
                <a:solidFill>
                  <a:srgbClr val="EBEBEB"/>
                </a:solidFill>
              </a:rPr>
              <a:t>.</a:t>
            </a:r>
          </a:p>
          <a:p>
            <a:pPr marL="0" indent="0">
              <a:lnSpc>
                <a:spcPct val="90000"/>
              </a:lnSpc>
              <a:buNone/>
            </a:pPr>
            <a:r>
              <a:rPr lang="pl-PL" sz="1200" dirty="0">
                <a:solidFill>
                  <a:srgbClr val="EBEBEB"/>
                </a:solidFill>
              </a:rPr>
              <a:t> </a:t>
            </a:r>
            <a:r>
              <a:rPr lang="pl-PL" sz="1200" b="1" dirty="0">
                <a:solidFill>
                  <a:srgbClr val="EBEBEB"/>
                </a:solidFill>
              </a:rPr>
              <a:t>Taki dodatkowy szpital zakaźny powstanie w każdym województwie, a w  większych regionach dwa. Te placówki będą zajmować się tylko osobami podejrzanymi o zakażenie </a:t>
            </a:r>
            <a:r>
              <a:rPr lang="pl-PL" sz="1200" b="1" dirty="0" err="1">
                <a:solidFill>
                  <a:srgbClr val="EBEBEB"/>
                </a:solidFill>
              </a:rPr>
              <a:t>koronawirusem</a:t>
            </a:r>
            <a:r>
              <a:rPr lang="pl-PL" sz="1200" b="1" dirty="0">
                <a:solidFill>
                  <a:srgbClr val="EBEBEB"/>
                </a:solidFill>
              </a:rPr>
              <a:t>. Zależy nam na tym, by minimum 10 proc. miejsc w przekształconych placówkach to były łóżka </a:t>
            </a:r>
            <a:r>
              <a:rPr lang="pl-PL" sz="1200" b="1" dirty="0" err="1">
                <a:solidFill>
                  <a:srgbClr val="EBEBEB"/>
                </a:solidFill>
              </a:rPr>
              <a:t>respiratorow</a:t>
            </a:r>
            <a:endParaRPr lang="pl-PL" sz="1200" b="1" dirty="0">
              <a:solidFill>
                <a:srgbClr val="EBEBEB"/>
              </a:solidFill>
            </a:endParaRPr>
          </a:p>
          <a:p>
            <a:pPr marL="0" indent="0">
              <a:buNone/>
            </a:pPr>
            <a:r>
              <a:rPr lang="pl-PL" sz="1200" dirty="0">
                <a:solidFill>
                  <a:schemeClr val="bg1"/>
                </a:solidFill>
              </a:rPr>
              <a:t>Zapobieganie zakażeniu polega na przestrzeganiu zaleceń </a:t>
            </a:r>
            <a:r>
              <a:rPr lang="pl-PL" sz="1200" dirty="0" err="1">
                <a:solidFill>
                  <a:schemeClr val="bg1"/>
                </a:solidFill>
              </a:rPr>
              <a:t>władzdotyczących</a:t>
            </a:r>
            <a:r>
              <a:rPr lang="pl-PL" sz="1200" dirty="0">
                <a:solidFill>
                  <a:schemeClr val="bg1"/>
                </a:solidFill>
              </a:rPr>
              <a:t> podróżowania, kwarantanny, przestrzegania zasad higieny i </a:t>
            </a:r>
            <a:r>
              <a:rPr lang="pl-PL" sz="1200" dirty="0" err="1">
                <a:solidFill>
                  <a:schemeClr val="bg1"/>
                </a:solidFill>
              </a:rPr>
              <a:t>zachowaniasię</a:t>
            </a:r>
            <a:r>
              <a:rPr lang="pl-PL" sz="1200" dirty="0">
                <a:solidFill>
                  <a:schemeClr val="bg1"/>
                </a:solidFill>
              </a:rPr>
              <a:t> – m. in. utrzymywanie dystansu, noszenie maseczek w określonych sytuacjach.</a:t>
            </a:r>
          </a:p>
          <a:p>
            <a:pPr marL="0" indent="0">
              <a:lnSpc>
                <a:spcPct val="90000"/>
              </a:lnSpc>
              <a:buNone/>
            </a:pPr>
            <a:r>
              <a:rPr lang="pl-PL" sz="1200" b="1" i="0" dirty="0">
                <a:solidFill>
                  <a:schemeClr val="bg1"/>
                </a:solidFill>
                <a:effectLst/>
              </a:rPr>
              <a:t> Zagrożenie </a:t>
            </a:r>
            <a:r>
              <a:rPr lang="pl-PL" sz="1200" b="1" i="0" dirty="0" err="1">
                <a:solidFill>
                  <a:schemeClr val="bg1"/>
                </a:solidFill>
                <a:effectLst/>
              </a:rPr>
              <a:t>koronawirusem</a:t>
            </a:r>
            <a:r>
              <a:rPr lang="pl-PL" sz="1200" b="1" i="0" dirty="0">
                <a:solidFill>
                  <a:schemeClr val="bg1"/>
                </a:solidFill>
                <a:effectLst/>
              </a:rPr>
              <a:t> nie jest hipotetyczne – podkreśla prof.</a:t>
            </a:r>
            <a:r>
              <a:rPr lang="pl-PL" sz="1200" b="1" i="0" dirty="0">
                <a:solidFill>
                  <a:srgbClr val="1B1B1B"/>
                </a:solidFill>
                <a:effectLst/>
              </a:rPr>
              <a:t> </a:t>
            </a:r>
            <a:r>
              <a:rPr lang="pl-PL" sz="1200" b="1" i="0" dirty="0">
                <a:solidFill>
                  <a:schemeClr val="bg1"/>
                </a:solidFill>
                <a:effectLst/>
              </a:rPr>
              <a:t>Szumowski. - To może być poważna infekcja, zwłaszcza dla osób, które są od nas słabsze.</a:t>
            </a:r>
            <a:endParaRPr lang="pl-PL" sz="1200" dirty="0">
              <a:solidFill>
                <a:schemeClr val="bg1"/>
              </a:solidFill>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a:p>
            <a:pPr marL="0" indent="0" fontAlgn="base">
              <a:lnSpc>
                <a:spcPct val="90000"/>
              </a:lnSpc>
              <a:buNone/>
            </a:pPr>
            <a:endParaRPr lang="pl-PL" sz="1000" dirty="0">
              <a:solidFill>
                <a:srgbClr val="EBEBEB"/>
              </a:solidFill>
              <a:latin typeface="Open Sans"/>
            </a:endParaRPr>
          </a:p>
        </p:txBody>
      </p:sp>
      <p:sp>
        <p:nvSpPr>
          <p:cNvPr id="7" name="pole tekstowe 6">
            <a:extLst>
              <a:ext uri="{FF2B5EF4-FFF2-40B4-BE49-F238E27FC236}">
                <a16:creationId xmlns:a16="http://schemas.microsoft.com/office/drawing/2014/main" id="{44DB48B5-90AA-497C-B5A0-7BB7E5443F82}"/>
              </a:ext>
            </a:extLst>
          </p:cNvPr>
          <p:cNvSpPr txBox="1"/>
          <p:nvPr/>
        </p:nvSpPr>
        <p:spPr>
          <a:xfrm>
            <a:off x="6096000" y="4963886"/>
            <a:ext cx="5447069" cy="923330"/>
          </a:xfrm>
          <a:prstGeom prst="rect">
            <a:avLst/>
          </a:prstGeom>
          <a:noFill/>
        </p:spPr>
        <p:txBody>
          <a:bodyPr wrap="square" rtlCol="0">
            <a:spAutoFit/>
          </a:bodyPr>
          <a:lstStyle/>
          <a:p>
            <a:r>
              <a:rPr lang="pl-PL" b="0" i="0" dirty="0">
                <a:solidFill>
                  <a:srgbClr val="0A0A0A"/>
                </a:solidFill>
                <a:effectLst/>
                <a:latin typeface="Arial" panose="020B0604020202020204" pitchFamily="34" charset="0"/>
              </a:rPr>
              <a:t>Minister zdrowia prof. Łukasz Szumowski                           i Wiceminister Waldemar Kraska</a:t>
            </a:r>
          </a:p>
          <a:p>
            <a:endParaRPr lang="pl-PL" dirty="0"/>
          </a:p>
        </p:txBody>
      </p:sp>
    </p:spTree>
    <p:extLst>
      <p:ext uri="{BB962C8B-B14F-4D97-AF65-F5344CB8AC3E}">
        <p14:creationId xmlns:p14="http://schemas.microsoft.com/office/powerpoint/2010/main" val="866517447"/>
      </p:ext>
    </p:extLst>
  </p:cSld>
  <p:clrMapOvr>
    <a:masterClrMapping/>
  </p:clrMapOvr>
  <mc:AlternateContent xmlns:mc="http://schemas.openxmlformats.org/markup-compatibility/2006" xmlns:p14="http://schemas.microsoft.com/office/powerpoint/2010/main">
    <mc:Choice Requires="p14">
      <p:transition spd="slow" p14:dur="3500" advClick="0" advTm="7000">
        <p:fade/>
        <p:sndAc>
          <p:stSnd>
            <p:snd r:embed="rId2" name="voltage.wav"/>
          </p:stSnd>
        </p:sndAc>
      </p:transition>
    </mc:Choice>
    <mc:Fallback xmlns="">
      <p:transition spd="slow" advClick="0" advTm="7000">
        <p:fade/>
        <p:sndAc>
          <p:stSnd>
            <p:snd r:embed="rId4" name="voltag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Obostrzenia w czasie </a:t>
            </a:r>
            <a:r>
              <a:rPr lang="pl-PL" dirty="0" err="1"/>
              <a:t>pandemi</a:t>
            </a:r>
            <a:endParaRPr lang="pl-PL" dirty="0"/>
          </a:p>
        </p:txBody>
      </p:sp>
      <p:pic>
        <p:nvPicPr>
          <p:cNvPr id="8" name="Symbol zastępczy zawartości 7"/>
          <p:cNvPicPr>
            <a:picLocks noGrp="1" noChangeAspect="1"/>
          </p:cNvPicPr>
          <p:nvPr>
            <p:ph sz="half" idx="2"/>
          </p:nvPr>
        </p:nvPicPr>
        <p:blipFill>
          <a:blip r:embed="rId2"/>
          <a:stretch>
            <a:fillRect/>
          </a:stretch>
        </p:blipFill>
        <p:spPr>
          <a:xfrm>
            <a:off x="4012257" y="2233558"/>
            <a:ext cx="3775630" cy="3741738"/>
          </a:xfrm>
          <a:prstGeom prst="rect">
            <a:avLst/>
          </a:prstGeom>
        </p:spPr>
      </p:pic>
      <p:pic>
        <p:nvPicPr>
          <p:cNvPr id="10" name="Symbol zastępczy zawartości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55607" y="1269274"/>
            <a:ext cx="2983037" cy="4304212"/>
          </a:xfrm>
        </p:spPr>
      </p:pic>
      <p:pic>
        <p:nvPicPr>
          <p:cNvPr id="11" name="Obraz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79744" y="1651173"/>
            <a:ext cx="3742179" cy="4906509"/>
          </a:xfrm>
          <a:prstGeom prst="rect">
            <a:avLst/>
          </a:prstGeom>
        </p:spPr>
      </p:pic>
    </p:spTree>
    <p:extLst>
      <p:ext uri="{BB962C8B-B14F-4D97-AF65-F5344CB8AC3E}">
        <p14:creationId xmlns:p14="http://schemas.microsoft.com/office/powerpoint/2010/main" val="3342230927"/>
      </p:ext>
    </p:extLst>
  </p:cSld>
  <p:clrMapOvr>
    <a:masterClrMapping/>
  </p:clrMapOvr>
  <mc:AlternateContent xmlns:mc="http://schemas.openxmlformats.org/markup-compatibility/2006" xmlns:p14="http://schemas.microsoft.com/office/powerpoint/2010/main">
    <mc:Choice Requires="p14">
      <p:transition spd="slow" p14:dur="4000" advClick="0" advTm="3000">
        <p:wipe/>
      </p:transition>
    </mc:Choice>
    <mc:Fallback xmlns="">
      <p:transition spd="slow" advClick="0" advTm="3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CA37E2-0749-4DB1-8BF4-1B742E91AF9C}"/>
              </a:ext>
            </a:extLst>
          </p:cNvPr>
          <p:cNvSpPr>
            <a:spLocks noGrp="1"/>
          </p:cNvSpPr>
          <p:nvPr>
            <p:ph type="title"/>
          </p:nvPr>
        </p:nvSpPr>
        <p:spPr>
          <a:xfrm>
            <a:off x="650668" y="249382"/>
            <a:ext cx="4420096" cy="1343891"/>
          </a:xfrm>
        </p:spPr>
        <p:txBody>
          <a:bodyPr vert="horz" lIns="91440" tIns="45720" rIns="91440" bIns="45720" rtlCol="0" anchor="t">
            <a:normAutofit fontScale="90000"/>
          </a:bodyPr>
          <a:lstStyle/>
          <a:p>
            <a:r>
              <a:rPr lang="en-US" sz="4400" dirty="0" err="1">
                <a:effectLst/>
              </a:rPr>
              <a:t>Maseczki</a:t>
            </a:r>
            <a:r>
              <a:rPr lang="en-US" sz="4400" dirty="0">
                <a:effectLst/>
              </a:rPr>
              <a:t> </a:t>
            </a:r>
            <a:r>
              <a:rPr lang="en-US" sz="4400" dirty="0" err="1">
                <a:effectLst/>
              </a:rPr>
              <a:t>ochronne</a:t>
            </a:r>
            <a:r>
              <a:rPr lang="en-US" sz="4400" dirty="0">
                <a:effectLst/>
              </a:rPr>
              <a:t> </a:t>
            </a:r>
            <a:r>
              <a:rPr lang="en-US" sz="4400" dirty="0" err="1">
                <a:effectLst/>
              </a:rPr>
              <a:t>na</a:t>
            </a:r>
            <a:r>
              <a:rPr lang="en-US" sz="4400" dirty="0">
                <a:effectLst/>
              </a:rPr>
              <a:t> </a:t>
            </a:r>
            <a:r>
              <a:rPr lang="en-US" sz="4400" dirty="0" err="1">
                <a:effectLst/>
              </a:rPr>
              <a:t>twarz</a:t>
            </a:r>
            <a:br>
              <a:rPr lang="en-US" sz="4400" dirty="0">
                <a:effectLst/>
              </a:rPr>
            </a:br>
            <a:endParaRPr lang="en-US" dirty="0"/>
          </a:p>
        </p:txBody>
      </p:sp>
      <p:sp>
        <p:nvSpPr>
          <p:cNvPr id="18" name="Symbol zastępczy zawartości 17">
            <a:extLst>
              <a:ext uri="{FF2B5EF4-FFF2-40B4-BE49-F238E27FC236}">
                <a16:creationId xmlns:a16="http://schemas.microsoft.com/office/drawing/2014/main" id="{8F7988DE-CEED-4FD5-A8E5-DAB0CCF33D72}"/>
              </a:ext>
            </a:extLst>
          </p:cNvPr>
          <p:cNvSpPr>
            <a:spLocks noGrp="1"/>
          </p:cNvSpPr>
          <p:nvPr>
            <p:ph sz="half" idx="1"/>
          </p:nvPr>
        </p:nvSpPr>
        <p:spPr>
          <a:xfrm>
            <a:off x="647699" y="1593273"/>
            <a:ext cx="3785755" cy="5015345"/>
          </a:xfrm>
        </p:spPr>
        <p:txBody>
          <a:bodyPr vert="horz" lIns="91440" tIns="45720" rIns="91440" bIns="45720" rtlCol="0">
            <a:normAutofit/>
          </a:bodyPr>
          <a:lstStyle/>
          <a:p>
            <a:pPr marL="0" indent="0">
              <a:lnSpc>
                <a:spcPct val="90000"/>
              </a:lnSpc>
              <a:buNone/>
            </a:pPr>
            <a:r>
              <a:rPr lang="en-US" sz="1500" dirty="0" err="1">
                <a:effectLst/>
              </a:rPr>
              <a:t>Jeszcze</a:t>
            </a:r>
            <a:r>
              <a:rPr lang="en-US" sz="1500" dirty="0">
                <a:effectLst/>
              </a:rPr>
              <a:t> </a:t>
            </a:r>
            <a:r>
              <a:rPr lang="en-US" sz="1500" dirty="0" err="1">
                <a:effectLst/>
              </a:rPr>
              <a:t>niedawno</a:t>
            </a:r>
            <a:r>
              <a:rPr lang="en-US" sz="1500" dirty="0">
                <a:effectLst/>
              </a:rPr>
              <a:t> </a:t>
            </a:r>
            <a:r>
              <a:rPr lang="en-US" sz="1500" dirty="0" err="1">
                <a:effectLst/>
              </a:rPr>
              <a:t>maseczki</a:t>
            </a:r>
            <a:r>
              <a:rPr lang="en-US" sz="1500" dirty="0">
                <a:effectLst/>
              </a:rPr>
              <a:t> </a:t>
            </a:r>
            <a:r>
              <a:rPr lang="en-US" sz="1500" dirty="0" err="1">
                <a:effectLst/>
              </a:rPr>
              <a:t>ochronne</a:t>
            </a:r>
            <a:r>
              <a:rPr lang="en-US" sz="1500" dirty="0">
                <a:effectLst/>
              </a:rPr>
              <a:t> </a:t>
            </a:r>
            <a:r>
              <a:rPr lang="en-US" sz="1500" dirty="0" err="1">
                <a:effectLst/>
              </a:rPr>
              <a:t>wielorazowe</a:t>
            </a:r>
            <a:r>
              <a:rPr lang="en-US" sz="1500" dirty="0">
                <a:effectLst/>
              </a:rPr>
              <a:t> </a:t>
            </a:r>
            <a:r>
              <a:rPr lang="en-US" sz="1500" dirty="0" err="1">
                <a:effectLst/>
              </a:rPr>
              <a:t>i</a:t>
            </a:r>
            <a:r>
              <a:rPr lang="en-US" sz="1500" dirty="0">
                <a:effectLst/>
              </a:rPr>
              <a:t> </a:t>
            </a:r>
            <a:r>
              <a:rPr lang="en-US" sz="1500" dirty="0" err="1">
                <a:effectLst/>
              </a:rPr>
              <a:t>jednorazowe</a:t>
            </a:r>
            <a:r>
              <a:rPr lang="en-US" sz="1500" dirty="0">
                <a:effectLst/>
              </a:rPr>
              <a:t> </a:t>
            </a:r>
            <a:r>
              <a:rPr lang="en-US" sz="1500" dirty="0" err="1">
                <a:effectLst/>
              </a:rPr>
              <a:t>kojarzyły</a:t>
            </a:r>
            <a:r>
              <a:rPr lang="en-US" sz="1500" dirty="0">
                <a:effectLst/>
              </a:rPr>
              <a:t> </a:t>
            </a:r>
            <a:r>
              <a:rPr lang="en-US" sz="1500" dirty="0" err="1">
                <a:effectLst/>
              </a:rPr>
              <a:t>się</a:t>
            </a:r>
            <a:r>
              <a:rPr lang="en-US" sz="1500" dirty="0">
                <a:effectLst/>
              </a:rPr>
              <a:t> </a:t>
            </a:r>
            <a:r>
              <a:rPr lang="en-US" sz="1500" dirty="0" err="1">
                <a:effectLst/>
              </a:rPr>
              <a:t>głównie</a:t>
            </a:r>
            <a:r>
              <a:rPr lang="en-US" sz="1500" dirty="0">
                <a:effectLst/>
              </a:rPr>
              <a:t> </a:t>
            </a:r>
            <a:r>
              <a:rPr lang="en-US" sz="1500" dirty="0" err="1">
                <a:effectLst/>
              </a:rPr>
              <a:t>jako</a:t>
            </a:r>
            <a:r>
              <a:rPr lang="en-US" sz="1500" dirty="0">
                <a:effectLst/>
              </a:rPr>
              <a:t> </a:t>
            </a:r>
            <a:r>
              <a:rPr lang="en-US" sz="1500" dirty="0" err="1">
                <a:effectLst/>
              </a:rPr>
              <a:t>ochrona</a:t>
            </a:r>
            <a:r>
              <a:rPr lang="en-US" sz="1500" dirty="0">
                <a:effectLst/>
              </a:rPr>
              <a:t> </a:t>
            </a:r>
            <a:r>
              <a:rPr lang="en-US" sz="1500" dirty="0" err="1">
                <a:effectLst/>
              </a:rPr>
              <a:t>przed</a:t>
            </a:r>
            <a:r>
              <a:rPr lang="en-US" sz="1500" dirty="0">
                <a:effectLst/>
              </a:rPr>
              <a:t> </a:t>
            </a:r>
            <a:r>
              <a:rPr lang="en-US" sz="1500" dirty="0" err="1">
                <a:effectLst/>
              </a:rPr>
              <a:t>zanieczyszczeniami</a:t>
            </a:r>
            <a:r>
              <a:rPr lang="en-US" sz="1500" dirty="0">
                <a:effectLst/>
              </a:rPr>
              <a:t> </a:t>
            </a:r>
            <a:r>
              <a:rPr lang="en-US" sz="1500" dirty="0" err="1">
                <a:effectLst/>
              </a:rPr>
              <a:t>powietrza</a:t>
            </a:r>
            <a:r>
              <a:rPr lang="en-US" sz="1500" dirty="0">
                <a:effectLst/>
              </a:rPr>
              <a:t> w </a:t>
            </a:r>
            <a:r>
              <a:rPr lang="en-US" sz="1500" dirty="0" err="1">
                <a:effectLst/>
              </a:rPr>
              <a:t>sezonie</a:t>
            </a:r>
            <a:r>
              <a:rPr lang="en-US" sz="1500" dirty="0">
                <a:effectLst/>
              </a:rPr>
              <a:t> </a:t>
            </a:r>
            <a:r>
              <a:rPr lang="en-US" sz="1500" dirty="0" err="1">
                <a:effectLst/>
              </a:rPr>
              <a:t>zimowym</a:t>
            </a:r>
            <a:r>
              <a:rPr lang="en-US" sz="1500" dirty="0">
                <a:effectLst/>
              </a:rPr>
              <a:t>. </a:t>
            </a:r>
            <a:r>
              <a:rPr lang="en-US" sz="1500" dirty="0" err="1">
                <a:effectLst/>
              </a:rPr>
              <a:t>Koronawirus</a:t>
            </a:r>
            <a:r>
              <a:rPr lang="en-US" sz="1500" dirty="0">
                <a:effectLst/>
              </a:rPr>
              <a:t> </a:t>
            </a:r>
            <a:r>
              <a:rPr lang="en-US" sz="1500" dirty="0" err="1">
                <a:effectLst/>
              </a:rPr>
              <a:t>uświadomił</a:t>
            </a:r>
            <a:r>
              <a:rPr lang="en-US" sz="1500" dirty="0">
                <a:effectLst/>
              </a:rPr>
              <a:t> </a:t>
            </a:r>
            <a:r>
              <a:rPr lang="en-US" sz="1500" dirty="0" err="1">
                <a:effectLst/>
              </a:rPr>
              <a:t>nam</a:t>
            </a:r>
            <a:r>
              <a:rPr lang="en-US" sz="1500" dirty="0">
                <a:effectLst/>
              </a:rPr>
              <a:t>, </a:t>
            </a:r>
            <a:r>
              <a:rPr lang="en-US" sz="1500" dirty="0" err="1">
                <a:effectLst/>
              </a:rPr>
              <a:t>że</a:t>
            </a:r>
            <a:r>
              <a:rPr lang="en-US" sz="1500" dirty="0">
                <a:effectLst/>
              </a:rPr>
              <a:t> </a:t>
            </a:r>
            <a:r>
              <a:rPr lang="en-US" sz="1500" dirty="0" err="1">
                <a:effectLst/>
              </a:rPr>
              <a:t>maseczki</a:t>
            </a:r>
            <a:r>
              <a:rPr lang="en-US" sz="1500" dirty="0">
                <a:effectLst/>
              </a:rPr>
              <a:t> </a:t>
            </a:r>
            <a:r>
              <a:rPr lang="en-US" sz="1500" dirty="0" err="1">
                <a:effectLst/>
              </a:rPr>
              <a:t>higieniczne</a:t>
            </a:r>
            <a:r>
              <a:rPr lang="en-US" sz="1500" dirty="0">
                <a:effectLst/>
              </a:rPr>
              <a:t> to </a:t>
            </a:r>
            <a:r>
              <a:rPr lang="en-US" sz="1500" dirty="0" err="1">
                <a:effectLst/>
              </a:rPr>
              <a:t>niezbędna</a:t>
            </a:r>
            <a:r>
              <a:rPr lang="en-US" sz="1500" dirty="0">
                <a:effectLst/>
              </a:rPr>
              <a:t> </a:t>
            </a:r>
            <a:r>
              <a:rPr lang="en-US" sz="1500" dirty="0" err="1">
                <a:effectLst/>
              </a:rPr>
              <a:t>ochrona</a:t>
            </a:r>
            <a:r>
              <a:rPr lang="en-US" sz="1500" dirty="0">
                <a:effectLst/>
              </a:rPr>
              <a:t> </a:t>
            </a:r>
            <a:r>
              <a:rPr lang="en-US" sz="1500" dirty="0" err="1">
                <a:effectLst/>
              </a:rPr>
              <a:t>także</a:t>
            </a:r>
            <a:r>
              <a:rPr lang="en-US" sz="1500" dirty="0">
                <a:effectLst/>
              </a:rPr>
              <a:t> </a:t>
            </a:r>
            <a:r>
              <a:rPr lang="en-US" sz="1500" dirty="0" err="1">
                <a:effectLst/>
              </a:rPr>
              <a:t>przed</a:t>
            </a:r>
            <a:r>
              <a:rPr lang="en-US" sz="1500" dirty="0">
                <a:effectLst/>
              </a:rPr>
              <a:t> </a:t>
            </a:r>
            <a:r>
              <a:rPr lang="en-US" sz="1500" dirty="0" err="1">
                <a:effectLst/>
              </a:rPr>
              <a:t>wirusami</a:t>
            </a:r>
            <a:r>
              <a:rPr lang="en-US" sz="1500" dirty="0">
                <a:effectLst/>
              </a:rPr>
              <a:t> </a:t>
            </a:r>
            <a:r>
              <a:rPr lang="en-US" sz="1500" dirty="0" err="1">
                <a:effectLst/>
              </a:rPr>
              <a:t>i</a:t>
            </a:r>
            <a:r>
              <a:rPr lang="en-US" sz="1500" dirty="0">
                <a:effectLst/>
              </a:rPr>
              <a:t> </a:t>
            </a:r>
            <a:r>
              <a:rPr lang="en-US" sz="1500" dirty="0" err="1">
                <a:effectLst/>
              </a:rPr>
              <a:t>groźnymi</a:t>
            </a:r>
            <a:r>
              <a:rPr lang="en-US" sz="1500" dirty="0">
                <a:effectLst/>
              </a:rPr>
              <a:t> </a:t>
            </a:r>
            <a:r>
              <a:rPr lang="en-US" sz="1500" dirty="0" err="1">
                <a:effectLst/>
              </a:rPr>
              <a:t>chorobami</a:t>
            </a:r>
            <a:r>
              <a:rPr lang="en-US" sz="1500" dirty="0">
                <a:effectLst/>
              </a:rPr>
              <a:t> </a:t>
            </a:r>
            <a:r>
              <a:rPr lang="en-US" sz="1500" dirty="0" err="1">
                <a:effectLst/>
              </a:rPr>
              <a:t>przenoszonymi</a:t>
            </a:r>
            <a:r>
              <a:rPr lang="en-US" sz="1500" dirty="0">
                <a:effectLst/>
              </a:rPr>
              <a:t> </a:t>
            </a:r>
            <a:r>
              <a:rPr lang="en-US" sz="1500" dirty="0" err="1">
                <a:effectLst/>
              </a:rPr>
              <a:t>drogą</a:t>
            </a:r>
            <a:r>
              <a:rPr lang="en-US" sz="1500" dirty="0">
                <a:effectLst/>
              </a:rPr>
              <a:t> </a:t>
            </a:r>
            <a:r>
              <a:rPr lang="en-US" sz="1500" dirty="0" err="1">
                <a:effectLst/>
              </a:rPr>
              <a:t>kropelkową</a:t>
            </a:r>
            <a:r>
              <a:rPr lang="en-US" sz="1500" dirty="0">
                <a:effectLst/>
              </a:rPr>
              <a:t>. Do </a:t>
            </a:r>
            <a:r>
              <a:rPr lang="en-US" sz="1500" dirty="0" err="1">
                <a:effectLst/>
              </a:rPr>
              <a:t>takich</a:t>
            </a:r>
            <a:r>
              <a:rPr lang="en-US" sz="1500" dirty="0">
                <a:effectLst/>
              </a:rPr>
              <a:t> </a:t>
            </a:r>
            <a:r>
              <a:rPr lang="en-US" sz="1500" dirty="0" err="1">
                <a:effectLst/>
              </a:rPr>
              <a:t>zalicza</a:t>
            </a:r>
            <a:r>
              <a:rPr lang="en-US" sz="1500" dirty="0">
                <a:effectLst/>
              </a:rPr>
              <a:t> </a:t>
            </a:r>
            <a:r>
              <a:rPr lang="en-US" sz="1500" dirty="0" err="1">
                <a:effectLst/>
              </a:rPr>
              <a:t>się</a:t>
            </a:r>
            <a:r>
              <a:rPr lang="en-US" sz="1500" dirty="0">
                <a:effectLst/>
              </a:rPr>
              <a:t> </a:t>
            </a:r>
            <a:r>
              <a:rPr lang="en-US" sz="1500" dirty="0" err="1">
                <a:effectLst/>
              </a:rPr>
              <a:t>nie</a:t>
            </a:r>
            <a:r>
              <a:rPr lang="en-US" sz="1500" dirty="0">
                <a:effectLst/>
              </a:rPr>
              <a:t> </a:t>
            </a:r>
            <a:r>
              <a:rPr lang="en-US" sz="1500" dirty="0" err="1">
                <a:effectLst/>
              </a:rPr>
              <a:t>tylko</a:t>
            </a:r>
            <a:r>
              <a:rPr lang="en-US" sz="1500" dirty="0">
                <a:effectLst/>
              </a:rPr>
              <a:t> covid-19, ale </a:t>
            </a:r>
            <a:r>
              <a:rPr lang="en-US" sz="1500" dirty="0" err="1">
                <a:effectLst/>
              </a:rPr>
              <a:t>także</a:t>
            </a:r>
            <a:r>
              <a:rPr lang="en-US" sz="1500" dirty="0">
                <a:effectLst/>
              </a:rPr>
              <a:t> </a:t>
            </a:r>
            <a:r>
              <a:rPr lang="en-US" sz="1500" dirty="0" err="1">
                <a:effectLst/>
              </a:rPr>
              <a:t>częsta</a:t>
            </a:r>
            <a:r>
              <a:rPr lang="en-US" sz="1500" dirty="0">
                <a:effectLst/>
              </a:rPr>
              <a:t> u </a:t>
            </a:r>
            <a:r>
              <a:rPr lang="en-US" sz="1500" dirty="0" err="1">
                <a:effectLst/>
              </a:rPr>
              <a:t>nas</a:t>
            </a:r>
            <a:r>
              <a:rPr lang="en-US" sz="1500" dirty="0">
                <a:effectLst/>
              </a:rPr>
              <a:t> w </a:t>
            </a:r>
            <a:r>
              <a:rPr lang="en-US" sz="1500" dirty="0" err="1">
                <a:effectLst/>
              </a:rPr>
              <a:t>sezonie</a:t>
            </a:r>
            <a:r>
              <a:rPr lang="en-US" sz="1500" dirty="0">
                <a:effectLst/>
              </a:rPr>
              <a:t> </a:t>
            </a:r>
            <a:r>
              <a:rPr lang="en-US" sz="1500" dirty="0" err="1">
                <a:effectLst/>
              </a:rPr>
              <a:t>zimowym</a:t>
            </a:r>
            <a:r>
              <a:rPr lang="en-US" sz="1500" dirty="0">
                <a:effectLst/>
              </a:rPr>
              <a:t> </a:t>
            </a:r>
            <a:r>
              <a:rPr lang="en-US" sz="1500" dirty="0" err="1">
                <a:effectLst/>
              </a:rPr>
              <a:t>grypa</a:t>
            </a:r>
            <a:r>
              <a:rPr lang="en-US" sz="1500" dirty="0">
                <a:effectLst/>
              </a:rPr>
              <a:t> </a:t>
            </a:r>
            <a:r>
              <a:rPr lang="en-US" sz="1500" dirty="0" err="1">
                <a:effectLst/>
              </a:rPr>
              <a:t>czy</a:t>
            </a:r>
            <a:r>
              <a:rPr lang="en-US" sz="1500" dirty="0">
                <a:effectLst/>
              </a:rPr>
              <a:t> </a:t>
            </a:r>
            <a:r>
              <a:rPr lang="en-US" sz="1500" dirty="0" err="1">
                <a:effectLst/>
              </a:rPr>
              <a:t>popularne</a:t>
            </a:r>
            <a:r>
              <a:rPr lang="en-US" sz="1500" dirty="0">
                <a:effectLst/>
              </a:rPr>
              <a:t> </a:t>
            </a:r>
            <a:r>
              <a:rPr lang="en-US" sz="1500" dirty="0" err="1">
                <a:effectLst/>
              </a:rPr>
              <a:t>przeziębienia</a:t>
            </a:r>
            <a:r>
              <a:rPr lang="en-US" sz="1500" dirty="0">
                <a:effectLst/>
              </a:rPr>
              <a:t>.</a:t>
            </a:r>
          </a:p>
          <a:p>
            <a:pPr>
              <a:lnSpc>
                <a:spcPct val="90000"/>
              </a:lnSpc>
            </a:pPr>
            <a:endParaRPr lang="en-US" sz="1500" dirty="0"/>
          </a:p>
        </p:txBody>
      </p:sp>
      <p:pic>
        <p:nvPicPr>
          <p:cNvPr id="19" name="Picture 2">
            <a:extLst>
              <a:ext uri="{FF2B5EF4-FFF2-40B4-BE49-F238E27FC236}">
                <a16:creationId xmlns:a16="http://schemas.microsoft.com/office/drawing/2014/main" id="{FFFB89DC-1B35-467C-84DA-0A37267F622E}"/>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2" b="9058"/>
          <a:stretch/>
        </p:blipFill>
        <p:spPr bwMode="auto">
          <a:xfrm>
            <a:off x="5070764" y="0"/>
            <a:ext cx="7121236" cy="6608618"/>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descr="Rys. Krzysztof &quot;Rosa&quot; Rosiecki ">
            <a:extLst>
              <a:ext uri="{FF2B5EF4-FFF2-40B4-BE49-F238E27FC236}">
                <a16:creationId xmlns:a16="http://schemas.microsoft.com/office/drawing/2014/main" id="{02258604-A7A0-4DDE-935E-8CACF93B75B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79591" y="4621346"/>
            <a:ext cx="2762250" cy="1571625"/>
          </a:xfrm>
          <a:prstGeom prst="rect">
            <a:avLst/>
          </a:prstGeom>
          <a:noFill/>
          <a:ln>
            <a:noFill/>
          </a:ln>
        </p:spPr>
      </p:pic>
    </p:spTree>
    <p:extLst>
      <p:ext uri="{BB962C8B-B14F-4D97-AF65-F5344CB8AC3E}">
        <p14:creationId xmlns:p14="http://schemas.microsoft.com/office/powerpoint/2010/main" val="4259440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advClick="0" advTm="4000">
        <p15:prstTrans prst="fracture"/>
        <p:sndAc>
          <p:stSnd>
            <p:snd r:embed="rId2" name="chimes.wav"/>
          </p:stSnd>
        </p:sndAc>
      </p:transition>
    </mc:Choice>
    <mc:Fallback xmlns="">
      <p:transition spd="slow" advClick="0" advTm="4000">
        <p:fade/>
        <p:sndAc>
          <p:stSnd>
            <p:snd r:embed="rId6"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0" name="Picture 1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2" name="Oval 2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6" name="Picture 2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8" name="Rectangle 2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3F68BD7-BACC-4038-8DDB-9CDF43C8DD18}"/>
              </a:ext>
            </a:extLst>
          </p:cNvPr>
          <p:cNvSpPr>
            <a:spLocks noGrp="1"/>
          </p:cNvSpPr>
          <p:nvPr>
            <p:ph type="title"/>
          </p:nvPr>
        </p:nvSpPr>
        <p:spPr>
          <a:xfrm>
            <a:off x="8000837" y="1325880"/>
            <a:ext cx="3543464" cy="3066507"/>
          </a:xfrm>
        </p:spPr>
        <p:txBody>
          <a:bodyPr vert="horz" lIns="91440" tIns="45720" rIns="91440" bIns="45720" rtlCol="0" anchor="b">
            <a:normAutofit/>
          </a:bodyPr>
          <a:lstStyle/>
          <a:p>
            <a:pPr>
              <a:lnSpc>
                <a:spcPct val="90000"/>
              </a:lnSpc>
            </a:pPr>
            <a:r>
              <a:rPr lang="en-US" sz="3700">
                <a:solidFill>
                  <a:srgbClr val="EBEBEB"/>
                </a:solidFill>
              </a:rPr>
              <a:t>Każdy radzi sobie jak może. Szybki sposób na zrobienie maseczki.</a:t>
            </a:r>
          </a:p>
        </p:txBody>
      </p:sp>
      <p:sp>
        <p:nvSpPr>
          <p:cNvPr id="4" name="Symbol zastępczy tekstu 3">
            <a:extLst>
              <a:ext uri="{FF2B5EF4-FFF2-40B4-BE49-F238E27FC236}">
                <a16:creationId xmlns:a16="http://schemas.microsoft.com/office/drawing/2014/main" id="{A4CC1213-2EEB-47EC-B311-722699F9C24A}"/>
              </a:ext>
            </a:extLst>
          </p:cNvPr>
          <p:cNvSpPr>
            <a:spLocks noGrp="1"/>
          </p:cNvSpPr>
          <p:nvPr>
            <p:ph type="body" sz="half" idx="2"/>
          </p:nvPr>
        </p:nvSpPr>
        <p:spPr>
          <a:xfrm>
            <a:off x="7973137" y="5015737"/>
            <a:ext cx="3970507" cy="1194100"/>
          </a:xfrm>
        </p:spPr>
        <p:txBody>
          <a:bodyPr vert="horz" lIns="91440" tIns="45720" rIns="91440" bIns="45720" rtlCol="0" anchor="t">
            <a:normAutofit/>
          </a:bodyPr>
          <a:lstStyle/>
          <a:p>
            <a:r>
              <a:rPr lang="en-US" sz="1800" cap="all" dirty="0">
                <a:solidFill>
                  <a:schemeClr val="bg2">
                    <a:lumMod val="90000"/>
                  </a:schemeClr>
                </a:solidFill>
              </a:rPr>
              <a:t>W </a:t>
            </a:r>
            <a:r>
              <a:rPr lang="pl-PL" sz="1800" cap="all" dirty="0">
                <a:solidFill>
                  <a:schemeClr val="bg2">
                    <a:lumMod val="90000"/>
                  </a:schemeClr>
                </a:solidFill>
              </a:rPr>
              <a:t> </a:t>
            </a:r>
            <a:r>
              <a:rPr lang="en-US" sz="1800" cap="all" dirty="0" err="1">
                <a:solidFill>
                  <a:schemeClr val="bg2">
                    <a:lumMod val="90000"/>
                  </a:schemeClr>
                </a:solidFill>
              </a:rPr>
              <a:t>internecie</a:t>
            </a:r>
            <a:r>
              <a:rPr lang="en-US" sz="1800" cap="all" dirty="0">
                <a:solidFill>
                  <a:schemeClr val="bg2">
                    <a:lumMod val="90000"/>
                  </a:schemeClr>
                </a:solidFill>
              </a:rPr>
              <a:t> </a:t>
            </a:r>
            <a:r>
              <a:rPr lang="en-US" sz="1800" cap="all" dirty="0" err="1">
                <a:solidFill>
                  <a:schemeClr val="bg2">
                    <a:lumMod val="90000"/>
                  </a:schemeClr>
                </a:solidFill>
              </a:rPr>
              <a:t>pokazuje</a:t>
            </a:r>
            <a:r>
              <a:rPr lang="en-US" sz="1800" cap="all" dirty="0">
                <a:solidFill>
                  <a:schemeClr val="bg2">
                    <a:lumMod val="90000"/>
                  </a:schemeClr>
                </a:solidFill>
              </a:rPr>
              <a:t> </a:t>
            </a:r>
            <a:r>
              <a:rPr lang="en-US" sz="1800" cap="all" dirty="0" err="1">
                <a:solidFill>
                  <a:schemeClr val="bg2">
                    <a:lumMod val="90000"/>
                  </a:schemeClr>
                </a:solidFill>
              </a:rPr>
              <a:t>si</a:t>
            </a:r>
            <a:r>
              <a:rPr lang="pl-PL" sz="1800" cap="all" dirty="0">
                <a:solidFill>
                  <a:schemeClr val="bg2">
                    <a:lumMod val="90000"/>
                  </a:schemeClr>
                </a:solidFill>
              </a:rPr>
              <a:t>ę</a:t>
            </a:r>
            <a:r>
              <a:rPr lang="en-US" sz="1800" cap="all" dirty="0">
                <a:solidFill>
                  <a:schemeClr val="bg2">
                    <a:lumMod val="90000"/>
                  </a:schemeClr>
                </a:solidFill>
              </a:rPr>
              <a:t> </a:t>
            </a:r>
            <a:r>
              <a:rPr lang="en-US" sz="1800" cap="all" dirty="0" err="1">
                <a:solidFill>
                  <a:schemeClr val="bg2">
                    <a:lumMod val="90000"/>
                  </a:schemeClr>
                </a:solidFill>
              </a:rPr>
              <a:t>wiele</a:t>
            </a:r>
            <a:r>
              <a:rPr lang="en-US" sz="1800" cap="all" dirty="0">
                <a:solidFill>
                  <a:schemeClr val="bg2">
                    <a:lumMod val="90000"/>
                  </a:schemeClr>
                </a:solidFill>
              </a:rPr>
              <a:t> </a:t>
            </a:r>
            <a:r>
              <a:rPr lang="en-US" sz="1800" cap="all" dirty="0" err="1">
                <a:solidFill>
                  <a:schemeClr val="bg2">
                    <a:lumMod val="90000"/>
                  </a:schemeClr>
                </a:solidFill>
              </a:rPr>
              <a:t>informacji</a:t>
            </a:r>
            <a:r>
              <a:rPr lang="en-US" sz="1800" cap="all" dirty="0">
                <a:solidFill>
                  <a:schemeClr val="bg2">
                    <a:lumMod val="90000"/>
                  </a:schemeClr>
                </a:solidFill>
              </a:rPr>
              <a:t> jak </a:t>
            </a:r>
            <a:r>
              <a:rPr lang="en-US" sz="1800" cap="all" dirty="0" err="1">
                <a:solidFill>
                  <a:schemeClr val="bg2">
                    <a:lumMod val="90000"/>
                  </a:schemeClr>
                </a:solidFill>
              </a:rPr>
              <a:t>zrobić</a:t>
            </a:r>
            <a:r>
              <a:rPr lang="en-US" sz="1800" cap="all" dirty="0">
                <a:solidFill>
                  <a:schemeClr val="bg2">
                    <a:lumMod val="90000"/>
                  </a:schemeClr>
                </a:solidFill>
              </a:rPr>
              <a:t> </a:t>
            </a:r>
            <a:r>
              <a:rPr lang="en-US" sz="1800" cap="all" dirty="0" err="1">
                <a:solidFill>
                  <a:schemeClr val="bg2">
                    <a:lumMod val="90000"/>
                  </a:schemeClr>
                </a:solidFill>
              </a:rPr>
              <a:t>szybko</a:t>
            </a:r>
            <a:r>
              <a:rPr lang="en-US" sz="1800" cap="all" dirty="0">
                <a:solidFill>
                  <a:schemeClr val="bg2">
                    <a:lumMod val="90000"/>
                  </a:schemeClr>
                </a:solidFill>
              </a:rPr>
              <a:t> </a:t>
            </a:r>
            <a:r>
              <a:rPr lang="en-US" sz="1800" cap="all" dirty="0" err="1">
                <a:solidFill>
                  <a:schemeClr val="bg2">
                    <a:lumMod val="90000"/>
                  </a:schemeClr>
                </a:solidFill>
              </a:rPr>
              <a:t>maseczkę</a:t>
            </a:r>
            <a:r>
              <a:rPr lang="en-US" sz="1800" cap="all" dirty="0">
                <a:solidFill>
                  <a:schemeClr val="bg2">
                    <a:lumMod val="90000"/>
                  </a:schemeClr>
                </a:solidFill>
              </a:rPr>
              <a:t>.</a:t>
            </a:r>
          </a:p>
        </p:txBody>
      </p:sp>
      <p:sp>
        <p:nvSpPr>
          <p:cNvPr id="32"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3" name="Symbol zastępczy obrazu 12">
            <a:extLst>
              <a:ext uri="{FF2B5EF4-FFF2-40B4-BE49-F238E27FC236}">
                <a16:creationId xmlns:a16="http://schemas.microsoft.com/office/drawing/2014/main" id="{556BFC18-E5C5-4466-AD10-5B8AC7E606F2}"/>
              </a:ext>
            </a:extLst>
          </p:cNvPr>
          <p:cNvPicPr>
            <a:picLocks noGrp="1" noChangeAspect="1"/>
          </p:cNvPicPr>
          <p:nvPr>
            <p:ph type="pic" idx="1"/>
          </p:nvPr>
        </p:nvPicPr>
        <p:blipFill rotWithShape="1">
          <a:blip r:embed="rId9"/>
          <a:srcRect l="2407" r="-1" b="-1"/>
          <a:stretch/>
        </p:blipFill>
        <p:spPr>
          <a:xfrm>
            <a:off x="20" y="10"/>
            <a:ext cx="7759920"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34" name="Rectangle 33">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Prostokąt 6">
            <a:extLst>
              <a:ext uri="{FF2B5EF4-FFF2-40B4-BE49-F238E27FC236}">
                <a16:creationId xmlns:a16="http://schemas.microsoft.com/office/drawing/2014/main" id="{29C7EC7A-D08A-4EC7-A94A-3F4C2CB11078}"/>
              </a:ext>
            </a:extLst>
          </p:cNvPr>
          <p:cNvSpPr/>
          <p:nvPr/>
        </p:nvSpPr>
        <p:spPr>
          <a:xfrm>
            <a:off x="7625984" y="198121"/>
            <a:ext cx="4444095" cy="4169463"/>
          </a:xfrm>
          <a:prstGeom prst="rect">
            <a:avLst/>
          </a:prstGeom>
          <a:blipFill rotWithShape="1">
            <a:blip r:embed="rId10"/>
            <a:srcRect/>
            <a:stretch>
              <a:fillRect t="-14000" b="-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560186514"/>
      </p:ext>
    </p:extLst>
  </p:cSld>
  <p:clrMapOvr>
    <a:masterClrMapping/>
  </p:clrMapOvr>
  <mc:AlternateContent xmlns:mc="http://schemas.openxmlformats.org/markup-compatibility/2006" xmlns:p14="http://schemas.microsoft.com/office/powerpoint/2010/main">
    <mc:Choice Requires="p14">
      <p:transition spd="slow" p14:dur="2500" advClick="0" advTm="2000">
        <p:wipe/>
        <p:sndAc>
          <p:stSnd>
            <p:snd r:embed="rId3" name="camera.wav"/>
          </p:stSnd>
        </p:sndAc>
      </p:transition>
    </mc:Choice>
    <mc:Fallback xmlns="">
      <p:transition spd="slow" advClick="0" advTm="2000">
        <p:wipe/>
        <p:sndAc>
          <p:stSnd>
            <p:snd r:embed="rId11" name="camera.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8E08F2-27F7-42A9-B723-DE8F6BF81C1A}"/>
              </a:ext>
            </a:extLst>
          </p:cNvPr>
          <p:cNvSpPr>
            <a:spLocks noGrp="1"/>
          </p:cNvSpPr>
          <p:nvPr>
            <p:ph type="ctrTitle"/>
          </p:nvPr>
        </p:nvSpPr>
        <p:spPr/>
        <p:txBody>
          <a:bodyPr/>
          <a:lstStyle/>
          <a:p>
            <a:r>
              <a:rPr lang="pl-PL" dirty="0"/>
              <a:t>7\7\</a:t>
            </a:r>
          </a:p>
        </p:txBody>
      </p:sp>
      <p:sp>
        <p:nvSpPr>
          <p:cNvPr id="3" name="Podtytuł 2">
            <a:extLst>
              <a:ext uri="{FF2B5EF4-FFF2-40B4-BE49-F238E27FC236}">
                <a16:creationId xmlns:a16="http://schemas.microsoft.com/office/drawing/2014/main" id="{CF151D1C-5625-43CF-B7F5-036D33C696C6}"/>
              </a:ext>
            </a:extLst>
          </p:cNvPr>
          <p:cNvSpPr>
            <a:spLocks noGrp="1"/>
          </p:cNvSpPr>
          <p:nvPr>
            <p:ph type="subTitle" idx="1"/>
          </p:nvPr>
        </p:nvSpPr>
        <p:spPr>
          <a:xfrm>
            <a:off x="1154955" y="5223164"/>
            <a:ext cx="8825658" cy="914400"/>
          </a:xfrm>
        </p:spPr>
        <p:txBody>
          <a:bodyPr>
            <a:normAutofit/>
          </a:bodyPr>
          <a:lstStyle/>
          <a:p>
            <a:r>
              <a:rPr lang="pl-PL" dirty="0">
                <a:solidFill>
                  <a:schemeClr val="tx1"/>
                </a:solidFill>
              </a:rPr>
              <a:t>Praca w laboratoriach – </a:t>
            </a:r>
            <a:r>
              <a:rPr lang="pl-PL" dirty="0" err="1">
                <a:solidFill>
                  <a:schemeClr val="tx1"/>
                </a:solidFill>
              </a:rPr>
              <a:t>wYkonywanie</a:t>
            </a:r>
            <a:r>
              <a:rPr lang="pl-PL" dirty="0">
                <a:solidFill>
                  <a:schemeClr val="tx1"/>
                </a:solidFill>
              </a:rPr>
              <a:t> testów</a:t>
            </a:r>
          </a:p>
        </p:txBody>
      </p:sp>
      <p:pic>
        <p:nvPicPr>
          <p:cNvPr id="6" name="Obraz 5" descr="Obraz zawierający osoba, wewnątrz, pomieszczenie, kuchnia&#10;&#10;Opis wygenerowany automatycznie">
            <a:extLst>
              <a:ext uri="{FF2B5EF4-FFF2-40B4-BE49-F238E27FC236}">
                <a16:creationId xmlns:a16="http://schemas.microsoft.com/office/drawing/2014/main" id="{1D9DCCA9-0219-4637-AC83-4E412CCCC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5" y="429491"/>
            <a:ext cx="9138971" cy="4461164"/>
          </a:xfrm>
          <a:prstGeom prst="rect">
            <a:avLst/>
          </a:prstGeom>
        </p:spPr>
      </p:pic>
    </p:spTree>
    <p:custDataLst>
      <p:tags r:id="rId1"/>
    </p:custDataLst>
    <p:extLst>
      <p:ext uri="{BB962C8B-B14F-4D97-AF65-F5344CB8AC3E}">
        <p14:creationId xmlns:p14="http://schemas.microsoft.com/office/powerpoint/2010/main" val="40538804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6504C4-D548-4FD5-93C2-751FCE3B63BC}"/>
              </a:ext>
            </a:extLst>
          </p:cNvPr>
          <p:cNvSpPr>
            <a:spLocks noGrp="1"/>
          </p:cNvSpPr>
          <p:nvPr>
            <p:ph type="title"/>
          </p:nvPr>
        </p:nvSpPr>
        <p:spPr>
          <a:xfrm>
            <a:off x="646111" y="452718"/>
            <a:ext cx="9404723" cy="1190552"/>
          </a:xfrm>
        </p:spPr>
        <p:txBody>
          <a:bodyPr/>
          <a:lstStyle/>
          <a:p>
            <a:r>
              <a:rPr lang="pl-PL" dirty="0"/>
              <a:t>Ciekawostki dot. </a:t>
            </a:r>
            <a:r>
              <a:rPr lang="pl-PL" dirty="0" err="1"/>
              <a:t>koronawirusa</a:t>
            </a:r>
            <a:r>
              <a:rPr lang="pl-PL" dirty="0"/>
              <a:t>.</a:t>
            </a:r>
          </a:p>
        </p:txBody>
      </p:sp>
      <p:sp>
        <p:nvSpPr>
          <p:cNvPr id="3" name="Symbol zastępczy zawartości 2">
            <a:extLst>
              <a:ext uri="{FF2B5EF4-FFF2-40B4-BE49-F238E27FC236}">
                <a16:creationId xmlns:a16="http://schemas.microsoft.com/office/drawing/2014/main" id="{5079D9D1-FEA0-4D9C-8ECC-5F4ECEB55907}"/>
              </a:ext>
            </a:extLst>
          </p:cNvPr>
          <p:cNvSpPr>
            <a:spLocks noGrp="1"/>
          </p:cNvSpPr>
          <p:nvPr>
            <p:ph idx="1"/>
          </p:nvPr>
        </p:nvSpPr>
        <p:spPr>
          <a:xfrm>
            <a:off x="1103312" y="1351722"/>
            <a:ext cx="8946541" cy="4896677"/>
          </a:xfrm>
        </p:spPr>
        <p:txBody>
          <a:bodyPr/>
          <a:lstStyle/>
          <a:p>
            <a:pPr marL="0" indent="0">
              <a:buNone/>
            </a:pPr>
            <a:r>
              <a:rPr lang="pl-PL" sz="2000" dirty="0">
                <a:effectLst/>
                <a:latin typeface="Times New Roman" panose="02020603050405020304" pitchFamily="18" charset="0"/>
                <a:ea typeface="Times New Roman" panose="02020603050405020304" pitchFamily="18" charset="0"/>
                <a:cs typeface="Times New Roman" panose="02020603050405020304" pitchFamily="18" charset="0"/>
              </a:rPr>
              <a:t>Oto lista objawów COVID-19, jaką ułożyli naukowcy na podstawie zebranych danych z całego świata:</a:t>
            </a:r>
          </a:p>
          <a:p>
            <a:endParaRPr lang="pl-PL"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5" name="Symbol zastępczy tekstu 3">
            <a:extLst>
              <a:ext uri="{FF2B5EF4-FFF2-40B4-BE49-F238E27FC236}">
                <a16:creationId xmlns:a16="http://schemas.microsoft.com/office/drawing/2014/main" id="{BC40C594-E113-4AF0-9CFF-175AA08B9692}"/>
              </a:ext>
            </a:extLst>
          </p:cNvPr>
          <p:cNvSpPr txBox="1">
            <a:spLocks/>
          </p:cNvSpPr>
          <p:nvPr/>
        </p:nvSpPr>
        <p:spPr>
          <a:xfrm>
            <a:off x="632946" y="2133600"/>
            <a:ext cx="8219505" cy="4122738"/>
          </a:xfrm>
          <a:prstGeom prst="rect">
            <a:avLst/>
          </a:prstGeom>
        </p:spPr>
        <p:txBody>
          <a:bodyPr>
            <a:normAutofit fontScale="25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gorączka (83–99 proc. pacjentów z COVID-19)</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kaszel (59–82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zmęczenie (44–70)</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duszność (31–40 </a:t>
            </a:r>
            <a:r>
              <a:rPr lang="pl-PL" sz="4800" dirty="0" err="1">
                <a:ea typeface="Times New Roman" panose="02020603050405020304" pitchFamily="18" charset="0"/>
                <a:cs typeface="Times New Roman" panose="02020603050405020304" pitchFamily="18" charset="0"/>
              </a:rPr>
              <a:t>porc</a:t>
            </a:r>
            <a:r>
              <a:rPr lang="pl-PL" sz="4800" dirty="0">
                <a:ea typeface="Times New Roman" panose="02020603050405020304" pitchFamily="18" charset="0"/>
                <a:cs typeface="Times New Roman" panose="02020603050405020304" pitchFamily="18" charset="0"/>
              </a:rPr>
              <a:t>.), </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odkrztuszanie plwociny (28–33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bóle mięśni i stawów (11–35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bóle głowy (10-15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nieżyt nosa i ból gardła (14-15),</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krwioplucie (mniej niż 10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nudności, wymioty (5,8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buSzPts val="1000"/>
              <a:buFont typeface="Symbol" panose="05050102010706020507" pitchFamily="18" charset="2"/>
              <a:buChar char=""/>
              <a:tabLst>
                <a:tab pos="457200" algn="l"/>
              </a:tabLst>
            </a:pPr>
            <a:r>
              <a:rPr lang="pl-PL" sz="4800" dirty="0">
                <a:ea typeface="Times New Roman" panose="02020603050405020304" pitchFamily="18" charset="0"/>
                <a:cs typeface="Times New Roman" panose="02020603050405020304" pitchFamily="18" charset="0"/>
              </a:rPr>
              <a:t>biegunka (3,8-4,2 proc.).</a:t>
            </a:r>
            <a:endParaRPr lang="pl-PL" sz="4800" dirty="0">
              <a:ea typeface="Calibri" panose="020F0502020204030204" pitchFamily="34" charset="0"/>
              <a:cs typeface="Times New Roman" panose="02020603050405020304" pitchFamily="18" charset="0"/>
            </a:endParaRPr>
          </a:p>
          <a:p>
            <a:pPr>
              <a:lnSpc>
                <a:spcPct val="107000"/>
              </a:lnSpc>
              <a:spcAft>
                <a:spcPts val="800"/>
              </a:spcAft>
            </a:pPr>
            <a:r>
              <a:rPr lang="pl-PL" sz="4800" b="1" dirty="0">
                <a:ea typeface="Times New Roman" panose="02020603050405020304" pitchFamily="18" charset="0"/>
                <a:cs typeface="Times New Roman" panose="02020603050405020304" pitchFamily="18" charset="0"/>
              </a:rPr>
              <a:t>Ponadto, w literaturze fachowej zwraca się uwagę na to, że część pacjentów z COVID-19 doświadczała utraty węchu i smaku, także przed wystąpieniem innych objawów tej choroby.</a:t>
            </a:r>
            <a:endParaRPr lang="pl-PL" sz="4800" b="1" dirty="0">
              <a:ea typeface="Calibri" panose="020F0502020204030204" pitchFamily="34" charset="0"/>
              <a:cs typeface="Times New Roman" panose="02020603050405020304" pitchFamily="18" charset="0"/>
            </a:endParaRPr>
          </a:p>
          <a:p>
            <a:endParaRPr lang="pl-PL" dirty="0"/>
          </a:p>
        </p:txBody>
      </p:sp>
    </p:spTree>
    <p:extLst>
      <p:ext uri="{BB962C8B-B14F-4D97-AF65-F5344CB8AC3E}">
        <p14:creationId xmlns:p14="http://schemas.microsoft.com/office/powerpoint/2010/main" val="4100250815"/>
      </p:ext>
    </p:extLst>
  </p:cSld>
  <p:clrMapOvr>
    <a:masterClrMapping/>
  </p:clrMapOvr>
  <mc:AlternateContent xmlns:mc="http://schemas.openxmlformats.org/markup-compatibility/2006" xmlns:p14="http://schemas.microsoft.com/office/powerpoint/2010/main">
    <mc:Choice Requires="p14">
      <p:transition spd="slow" p14:dur="4000" advClick="0" advTm="5000">
        <p:circle/>
        <p:sndAc>
          <p:stSnd>
            <p:snd r:embed="rId2" name="voltage.wav"/>
          </p:stSnd>
        </p:sndAc>
      </p:transition>
    </mc:Choice>
    <mc:Fallback xmlns="">
      <p:transition spd="slow" advClick="0" advTm="5000">
        <p:circle/>
        <p:sndAc>
          <p:stSnd>
            <p:snd r:embed="rId3" name="voltag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8051E0-C8E2-4DE4-9D20-5D0829F6C9EF}"/>
              </a:ext>
            </a:extLst>
          </p:cNvPr>
          <p:cNvSpPr>
            <a:spLocks noGrp="1"/>
          </p:cNvSpPr>
          <p:nvPr>
            <p:ph type="title"/>
          </p:nvPr>
        </p:nvSpPr>
        <p:spPr/>
        <p:txBody>
          <a:bodyPr/>
          <a:lstStyle/>
          <a:p>
            <a:r>
              <a:rPr lang="pl-PL" dirty="0"/>
              <a:t>Ciekawostki…</a:t>
            </a:r>
          </a:p>
        </p:txBody>
      </p:sp>
      <p:sp>
        <p:nvSpPr>
          <p:cNvPr id="3" name="Symbol zastępczy zawartości 2">
            <a:extLst>
              <a:ext uri="{FF2B5EF4-FFF2-40B4-BE49-F238E27FC236}">
                <a16:creationId xmlns:a16="http://schemas.microsoft.com/office/drawing/2014/main" id="{42C997FD-66D2-49A0-9A4C-ED5329E0A067}"/>
              </a:ext>
            </a:extLst>
          </p:cNvPr>
          <p:cNvSpPr>
            <a:spLocks noGrp="1"/>
          </p:cNvSpPr>
          <p:nvPr>
            <p:ph idx="1"/>
          </p:nvPr>
        </p:nvSpPr>
        <p:spPr/>
        <p:txBody>
          <a:bodyPr/>
          <a:lstStyle/>
          <a:p>
            <a:pPr marL="0" indent="0">
              <a:buNone/>
            </a:pPr>
            <a:r>
              <a:rPr lang="pl-PL" b="0" i="0" dirty="0">
                <a:solidFill>
                  <a:schemeClr val="tx2"/>
                </a:solidFill>
                <a:effectLst/>
                <a:latin typeface="Raleway"/>
              </a:rPr>
              <a:t>Naukowcy uważają, że źródłem SARS-CoV-2 są nietoperze. To te zwierzęta są rezerwuarami </a:t>
            </a:r>
            <a:r>
              <a:rPr lang="pl-PL" b="0" i="0" dirty="0" err="1">
                <a:solidFill>
                  <a:schemeClr val="tx2"/>
                </a:solidFill>
                <a:effectLst/>
                <a:latin typeface="Raleway"/>
              </a:rPr>
              <a:t>koronawirusów</a:t>
            </a:r>
            <a:r>
              <a:rPr lang="pl-PL" b="0" i="0" dirty="0">
                <a:solidFill>
                  <a:schemeClr val="tx2"/>
                </a:solidFill>
                <a:effectLst/>
                <a:latin typeface="Raleway"/>
              </a:rPr>
              <a:t>. Uczeni zasugerowali, że niezwykle skuteczny układ immunologiczny nietoperzy zmusza wirusy do szukania sposobów na przystosowanie się do nieprzyjaznych dla nich warunków, co niejako zachęca je do ewolucji, czyniąc je bardziej sprawnymi, zakaźnymi i odpornymi. "Wytrenowane" </a:t>
            </a:r>
            <a:r>
              <a:rPr lang="pl-PL" b="0" i="0" dirty="0" err="1">
                <a:solidFill>
                  <a:schemeClr val="tx2"/>
                </a:solidFill>
                <a:effectLst/>
                <a:latin typeface="Raleway"/>
              </a:rPr>
              <a:t>koronawirusy</a:t>
            </a:r>
            <a:r>
              <a:rPr lang="pl-PL" b="0" i="0" dirty="0">
                <a:solidFill>
                  <a:schemeClr val="tx2"/>
                </a:solidFill>
                <a:effectLst/>
                <a:latin typeface="Raleway"/>
              </a:rPr>
              <a:t> w kontakcie z biorcą o słabszym układzie odpornościowym, jak chociażby w przypadku człowieka, sieją ogromne spustoszenie (więcej na ten temat w tekście: </a:t>
            </a:r>
            <a:r>
              <a:rPr lang="pl-PL" b="0" i="0" u="none" strike="noStrike" dirty="0">
                <a:solidFill>
                  <a:schemeClr val="tx2"/>
                </a:solidFill>
                <a:effectLst/>
                <a:latin typeface="Raleway"/>
                <a:hlinkClick r:id="rId3"/>
              </a:rPr>
              <a:t>Dlaczego wirusy pochodzące od nietoperzy są tak niebezpieczne dla ludzi?</a:t>
            </a:r>
            <a:r>
              <a:rPr lang="pl-PL" b="0" i="0" dirty="0">
                <a:solidFill>
                  <a:schemeClr val="tx2"/>
                </a:solidFill>
                <a:effectLst/>
                <a:latin typeface="Raleway"/>
              </a:rPr>
              <a:t>). Ostatnie doniesienia wskazują, że w rozprzestrzenianiu epidemii rolę odegrały łuskowce, które mogły być nosicielem pośrednim (więcej na ten temat w tekście: </a:t>
            </a:r>
            <a:r>
              <a:rPr lang="pl-PL" b="0" i="0" u="none" strike="noStrike" dirty="0">
                <a:solidFill>
                  <a:schemeClr val="tx2"/>
                </a:solidFill>
                <a:effectLst/>
                <a:latin typeface="Raleway"/>
                <a:hlinkClick r:id="rId4"/>
              </a:rPr>
              <a:t>Łuskowce mogły odegrać kluczową rolę w wybuchu epidemii </a:t>
            </a:r>
            <a:r>
              <a:rPr lang="pl-PL" b="0" i="0" u="none" strike="noStrike" dirty="0" err="1">
                <a:solidFill>
                  <a:schemeClr val="tx2"/>
                </a:solidFill>
                <a:effectLst/>
                <a:latin typeface="Raleway"/>
                <a:hlinkClick r:id="rId4"/>
              </a:rPr>
              <a:t>koronawirusa</a:t>
            </a:r>
            <a:r>
              <a:rPr lang="pl-PL" b="0" i="0" u="none" strike="noStrike" dirty="0">
                <a:solidFill>
                  <a:schemeClr val="tx2"/>
                </a:solidFill>
                <a:effectLst/>
                <a:latin typeface="Raleway"/>
                <a:hlinkClick r:id="rId4"/>
              </a:rPr>
              <a:t> 2019-nCoV</a:t>
            </a:r>
            <a:r>
              <a:rPr lang="pl-PL" b="0" i="0" dirty="0">
                <a:solidFill>
                  <a:schemeClr val="tx2"/>
                </a:solidFill>
                <a:effectLst/>
                <a:latin typeface="Raleway"/>
              </a:rPr>
              <a:t>).</a:t>
            </a:r>
            <a:endParaRPr lang="pl-PL" dirty="0">
              <a:solidFill>
                <a:schemeClr val="tx2"/>
              </a:solidFill>
            </a:endParaRPr>
          </a:p>
        </p:txBody>
      </p:sp>
    </p:spTree>
    <p:extLst>
      <p:ext uri="{BB962C8B-B14F-4D97-AF65-F5344CB8AC3E}">
        <p14:creationId xmlns:p14="http://schemas.microsoft.com/office/powerpoint/2010/main" val="1388871187"/>
      </p:ext>
    </p:extLst>
  </p:cSld>
  <p:clrMapOvr>
    <a:masterClrMapping/>
  </p:clrMapOvr>
  <mc:AlternateContent xmlns:mc="http://schemas.openxmlformats.org/markup-compatibility/2006" xmlns:p14="http://schemas.microsoft.com/office/powerpoint/2010/main">
    <mc:Choice Requires="p14">
      <p:transition spd="slow" p14:dur="3000" advClick="0" advTm="6000">
        <p:comb/>
        <p:sndAc>
          <p:stSnd>
            <p:snd r:embed="rId2" name="click.wav"/>
          </p:stSnd>
        </p:sndAc>
      </p:transition>
    </mc:Choice>
    <mc:Fallback xmlns="">
      <p:transition spd="slow" advClick="0" advTm="6000">
        <p:comb/>
        <p:sndAc>
          <p:stSnd>
            <p:snd r:embed="rId5" name="click.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351B862-7457-4C95-A547-B4B5A9550F51}"/>
              </a:ext>
            </a:extLst>
          </p:cNvPr>
          <p:cNvSpPr>
            <a:spLocks noGrp="1"/>
          </p:cNvSpPr>
          <p:nvPr>
            <p:ph type="title"/>
          </p:nvPr>
        </p:nvSpPr>
        <p:spPr>
          <a:xfrm>
            <a:off x="646111" y="452718"/>
            <a:ext cx="10697750" cy="1402586"/>
          </a:xfrm>
        </p:spPr>
        <p:txBody>
          <a:bodyPr/>
          <a:lstStyle/>
          <a:p>
            <a:r>
              <a:rPr lang="pl-PL" sz="4000" b="1" i="0" dirty="0">
                <a:solidFill>
                  <a:srgbClr val="1C242D"/>
                </a:solidFill>
                <a:effectLst/>
                <a:latin typeface="Raleway"/>
              </a:rPr>
              <a:t>Dlaczego wirusy pochodzące od nietoperzy są tak niebezpieczne dla ludzi?</a:t>
            </a:r>
            <a:br>
              <a:rPr lang="pl-PL" sz="4000" b="1" i="0" dirty="0">
                <a:solidFill>
                  <a:srgbClr val="1C242D"/>
                </a:solidFill>
                <a:effectLst/>
                <a:latin typeface="Raleway"/>
              </a:rPr>
            </a:br>
            <a:endParaRPr lang="pl-PL" sz="4000" dirty="0"/>
          </a:p>
        </p:txBody>
      </p:sp>
      <p:sp>
        <p:nvSpPr>
          <p:cNvPr id="3" name="Symbol zastępczy zawartości 2">
            <a:extLst>
              <a:ext uri="{FF2B5EF4-FFF2-40B4-BE49-F238E27FC236}">
                <a16:creationId xmlns:a16="http://schemas.microsoft.com/office/drawing/2014/main" id="{A12353FD-C530-4EE1-8C5C-E9A3AB9D6B12}"/>
              </a:ext>
            </a:extLst>
          </p:cNvPr>
          <p:cNvSpPr>
            <a:spLocks noGrp="1"/>
          </p:cNvSpPr>
          <p:nvPr>
            <p:ph idx="1"/>
          </p:nvPr>
        </p:nvSpPr>
        <p:spPr>
          <a:xfrm>
            <a:off x="1103312" y="2052918"/>
            <a:ext cx="8946541" cy="4480404"/>
          </a:xfrm>
        </p:spPr>
        <p:txBody>
          <a:bodyPr/>
          <a:lstStyle/>
          <a:p>
            <a:pPr marL="0" indent="0" algn="l">
              <a:buNone/>
            </a:pPr>
            <a:r>
              <a:rPr lang="pl-PL" b="0" i="0" dirty="0">
                <a:solidFill>
                  <a:srgbClr val="333333"/>
                </a:solidFill>
                <a:effectLst/>
                <a:latin typeface="Raleway"/>
              </a:rPr>
              <a:t>To nie przypadek, że jedne z najgroźniejszych epidemii chorób w ostatnich latach pochodzą od nietoperzy. Według nowych badań przeprowadzonych przez naukowców z University of California, Berkeley wynika, że gwałtowna odpowiedź immunologiczna nietoperzy może sprawiać, że wirusy szybciej się replikują i stając się niejako silniejsze, tak więc kiedy zainfekują innego ssaka o przeciętnym układzie odpornościowym, jak chociażby człowieka, to mogą powodować ogromne spustoszenie. Wyniki badań ukazały się w czasopiśmie „</a:t>
            </a:r>
            <a:r>
              <a:rPr lang="pl-PL" b="0" i="0" u="none" strike="noStrike" dirty="0" err="1">
                <a:solidFill>
                  <a:srgbClr val="D34299"/>
                </a:solidFill>
                <a:effectLst/>
                <a:latin typeface="Raleway"/>
                <a:hlinkClick r:id="rId2"/>
              </a:rPr>
              <a:t>eLife</a:t>
            </a:r>
            <a:r>
              <a:rPr lang="pl-PL" b="0" i="0" dirty="0">
                <a:solidFill>
                  <a:srgbClr val="333333"/>
                </a:solidFill>
                <a:effectLst/>
                <a:latin typeface="Raleway"/>
              </a:rPr>
              <a:t>”</a:t>
            </a:r>
          </a:p>
          <a:p>
            <a:pPr algn="l"/>
            <a:endParaRPr lang="pl-PL" b="0" i="0" dirty="0">
              <a:solidFill>
                <a:srgbClr val="333333"/>
              </a:solidFill>
              <a:effectLst/>
              <a:latin typeface="Raleway"/>
            </a:endParaRPr>
          </a:p>
          <a:p>
            <a:endParaRPr lang="pl-PL" dirty="0"/>
          </a:p>
        </p:txBody>
      </p:sp>
    </p:spTree>
    <p:extLst>
      <p:ext uri="{BB962C8B-B14F-4D97-AF65-F5344CB8AC3E}">
        <p14:creationId xmlns:p14="http://schemas.microsoft.com/office/powerpoint/2010/main" val="3149463813"/>
      </p:ext>
    </p:extLst>
  </p:cSld>
  <p:clrMapOvr>
    <a:masterClrMapping/>
  </p:clrMapOvr>
  <mc:AlternateContent xmlns:mc="http://schemas.openxmlformats.org/markup-compatibility/2006" xmlns:p14="http://schemas.microsoft.com/office/powerpoint/2010/main">
    <mc:Choice Requires="p14">
      <p:transition spd="slow" p14:dur="2750" advClick="0" advTm="5000">
        <p14:ripple/>
      </p:transition>
    </mc:Choice>
    <mc:Fallback xmlns="">
      <p:transition spd="slow" advClick="0"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ADED86-FD7B-42C7-B0FB-9E911DE833F8}"/>
              </a:ext>
            </a:extLst>
          </p:cNvPr>
          <p:cNvSpPr>
            <a:spLocks noGrp="1"/>
          </p:cNvSpPr>
          <p:nvPr>
            <p:ph type="title"/>
          </p:nvPr>
        </p:nvSpPr>
        <p:spPr>
          <a:xfrm>
            <a:off x="1154953" y="507985"/>
            <a:ext cx="4588622" cy="990599"/>
          </a:xfrm>
        </p:spPr>
        <p:txBody>
          <a:bodyPr/>
          <a:lstStyle/>
          <a:p>
            <a:r>
              <a:rPr lang="pl-PL" altLang="pl-PL" sz="2800" dirty="0" err="1">
                <a:solidFill>
                  <a:srgbClr val="333333"/>
                </a:solidFill>
                <a:latin typeface="Raleway"/>
              </a:rPr>
              <a:t>Koronawirus</a:t>
            </a:r>
            <a:r>
              <a:rPr lang="pl-PL" altLang="pl-PL" sz="2800" dirty="0">
                <a:solidFill>
                  <a:srgbClr val="333333"/>
                </a:solidFill>
                <a:latin typeface="Raleway"/>
              </a:rPr>
              <a:t> a nietoperze.</a:t>
            </a:r>
            <a:br>
              <a:rPr kumimoji="0" lang="pl-PL" altLang="pl-PL" sz="2800" b="0" i="0" u="none" strike="noStrike" cap="none" normalizeH="0" baseline="0" dirty="0">
                <a:ln>
                  <a:noFill/>
                </a:ln>
                <a:solidFill>
                  <a:srgbClr val="333333"/>
                </a:solidFill>
                <a:effectLst/>
                <a:latin typeface="Raleway"/>
              </a:rPr>
            </a:br>
            <a:endParaRPr lang="pl-PL" sz="2800" dirty="0"/>
          </a:p>
        </p:txBody>
      </p:sp>
      <p:sp>
        <p:nvSpPr>
          <p:cNvPr id="6" name="Rectangle 1">
            <a:extLst>
              <a:ext uri="{FF2B5EF4-FFF2-40B4-BE49-F238E27FC236}">
                <a16:creationId xmlns:a16="http://schemas.microsoft.com/office/drawing/2014/main" id="{8F4E7E4A-D57D-40C1-AEDA-400F7FAC9233}"/>
              </a:ext>
            </a:extLst>
          </p:cNvPr>
          <p:cNvSpPr>
            <a:spLocks noGrp="1" noChangeArrowheads="1"/>
          </p:cNvSpPr>
          <p:nvPr>
            <p:ph idx="1"/>
          </p:nvPr>
        </p:nvSpPr>
        <p:spPr bwMode="auto">
          <a:xfrm>
            <a:off x="682388" y="1003284"/>
            <a:ext cx="34418534" cy="28561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79331" rIns="91440" bIns="8887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Jak zasugerowali uczeni, nietoperze mogą być idealnymi inkubatorami dla groźnych dla człowieka wirusów,</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 dzięki ich niezwykle skutecznemu i wytrzymałemu układowi odpornościowemu. </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Gwałtowna i ostra reakcja immunologiczna nietoperzy w odpowiedzi na infekcje wirusową sprawia,</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 że wirusy muszą się znacznie szybciej replikować, aby zainfekować komórki gospodarza, </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zanim dosięgnie je błyskawiczna reakcja układu odpornościowego.</a:t>
            </a:r>
            <a:endParaRPr kumimoji="0" lang="pl-PL" altLang="pl-PL"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Chodzi zwłaszcza o te gatunki nietoperzy, o których wiemy, że są pierwotnym źródłem ludzkich infekcji.</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 Ich układy odpornościowe są nieustannie przygotowane do obrony przed wirusami i można powiedzieć,</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 że wyspecjalizowały się w tym zadaniu. Ostra reakcja immunologiczna nietoperzy zmusza wirusy</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 do szukania sposobów na przystosowanie się do nieprzyjaznych dla nich warunków,</a:t>
            </a:r>
          </a:p>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400" b="0" i="0" u="none" strike="noStrike" cap="none" normalizeH="0" baseline="0" dirty="0">
                <a:ln>
                  <a:noFill/>
                </a:ln>
                <a:solidFill>
                  <a:srgbClr val="333333"/>
                </a:solidFill>
                <a:effectLst/>
                <a:latin typeface="+mj-lt"/>
              </a:rPr>
              <a:t> co niejako zachęca je do ewolucji, czyniąc je bardziej sprawnymi, zakaźnymi i odpornymi.</a:t>
            </a:r>
          </a:p>
          <a:p>
            <a:pPr marL="0" marR="0" lvl="0" indent="0" algn="l" defTabSz="914400" rtl="0" eaLnBrk="0" fontAlgn="base" latinLnBrk="0" hangingPunct="0">
              <a:lnSpc>
                <a:spcPct val="100000"/>
              </a:lnSpc>
              <a:spcBef>
                <a:spcPct val="0"/>
              </a:spcBef>
              <a:spcAft>
                <a:spcPct val="0"/>
              </a:spcAft>
              <a:buClrTx/>
              <a:buSzTx/>
              <a:buFontTx/>
              <a:buNone/>
              <a:tabLst/>
            </a:pPr>
            <a:br>
              <a:rPr kumimoji="0" lang="pl-PL" altLang="pl-PL" sz="1400" b="0" i="0" u="none" strike="noStrike" cap="none" normalizeH="0" baseline="0" dirty="0">
                <a:ln>
                  <a:noFill/>
                </a:ln>
                <a:solidFill>
                  <a:schemeClr val="tx1"/>
                </a:solidFill>
                <a:effectLst/>
                <a:latin typeface="+mj-lt"/>
              </a:rPr>
            </a:br>
            <a:endParaRPr kumimoji="0" lang="pl-PL" altLang="pl-PL" sz="1400" b="0" i="0" u="none" strike="noStrike" cap="none" normalizeH="0" baseline="0" dirty="0">
              <a:ln>
                <a:noFill/>
              </a:ln>
              <a:solidFill>
                <a:schemeClr val="tx1"/>
              </a:solidFill>
              <a:effectLst/>
              <a:latin typeface="+mj-lt"/>
            </a:endParaRPr>
          </a:p>
        </p:txBody>
      </p:sp>
      <p:pic>
        <p:nvPicPr>
          <p:cNvPr id="8" name="Obraz 7" descr="Obraz zawierający pałka, ssak, kot, siedzi&#10;&#10;Opis wygenerowany automatycznie">
            <a:extLst>
              <a:ext uri="{FF2B5EF4-FFF2-40B4-BE49-F238E27FC236}">
                <a16:creationId xmlns:a16="http://schemas.microsoft.com/office/drawing/2014/main" id="{CA9C9F6B-5A87-45EC-8BD7-FBF8534686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45199">
            <a:off x="7168048" y="3893159"/>
            <a:ext cx="3732441" cy="2656876"/>
          </a:xfrm>
          <a:prstGeom prst="rect">
            <a:avLst/>
          </a:prstGeom>
        </p:spPr>
      </p:pic>
      <p:pic>
        <p:nvPicPr>
          <p:cNvPr id="12" name="Obraz 11" descr="Obraz zawierający ssak, pałka, kot, wewnątrz&#10;&#10;Opis wygenerowany automatycznie">
            <a:extLst>
              <a:ext uri="{FF2B5EF4-FFF2-40B4-BE49-F238E27FC236}">
                <a16:creationId xmlns:a16="http://schemas.microsoft.com/office/drawing/2014/main" id="{15BF5F46-5F1F-451D-B0A9-713FBDA6C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127" y="4138673"/>
            <a:ext cx="3725839" cy="2856145"/>
          </a:xfrm>
          <a:prstGeom prst="rect">
            <a:avLst/>
          </a:prstGeom>
        </p:spPr>
      </p:pic>
    </p:spTree>
    <p:custDataLst>
      <p:tags r:id="rId1"/>
    </p:custDataLst>
    <p:extLst>
      <p:ext uri="{BB962C8B-B14F-4D97-AF65-F5344CB8AC3E}">
        <p14:creationId xmlns:p14="http://schemas.microsoft.com/office/powerpoint/2010/main" val="781983109"/>
      </p:ext>
    </p:extLst>
  </p:cSld>
  <p:clrMapOvr>
    <a:masterClrMapping/>
  </p:clrMapOvr>
  <mc:AlternateContent xmlns:mc="http://schemas.openxmlformats.org/markup-compatibility/2006" xmlns:p14="http://schemas.microsoft.com/office/powerpoint/2010/main">
    <mc:Choice Requires="p14">
      <p:transition spd="slow" p14:dur="3250" advClick="0" advTm="5000">
        <p:fade/>
        <p:sndAc>
          <p:stSnd>
            <p:snd r:embed="rId3" name="voltage.wav"/>
          </p:stSnd>
        </p:sndAc>
      </p:transition>
    </mc:Choice>
    <mc:Fallback xmlns="">
      <p:transition spd="slow" advClick="0" advTm="5000">
        <p:fade/>
        <p:sndAc>
          <p:stSnd>
            <p:snd r:embed="rId6"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991E6D-B740-4603-AD44-B182F5C74AEA}"/>
              </a:ext>
            </a:extLst>
          </p:cNvPr>
          <p:cNvSpPr>
            <a:spLocks noGrp="1"/>
          </p:cNvSpPr>
          <p:nvPr>
            <p:ph type="title"/>
          </p:nvPr>
        </p:nvSpPr>
        <p:spPr/>
        <p:txBody>
          <a:bodyPr/>
          <a:lstStyle/>
          <a:p>
            <a:r>
              <a:rPr lang="pl" sz="4400" b="1" dirty="0"/>
              <a:t>COVID-19</a:t>
            </a:r>
            <a:endParaRPr lang="pl-PL" b="1" dirty="0"/>
          </a:p>
        </p:txBody>
      </p:sp>
      <p:sp>
        <p:nvSpPr>
          <p:cNvPr id="3" name="Symbol zastępczy zawartości 2">
            <a:extLst>
              <a:ext uri="{FF2B5EF4-FFF2-40B4-BE49-F238E27FC236}">
                <a16:creationId xmlns:a16="http://schemas.microsoft.com/office/drawing/2014/main" id="{29E51AA6-124F-4412-926F-2448207A8A40}"/>
              </a:ext>
            </a:extLst>
          </p:cNvPr>
          <p:cNvSpPr>
            <a:spLocks noGrp="1"/>
          </p:cNvSpPr>
          <p:nvPr>
            <p:ph idx="1"/>
          </p:nvPr>
        </p:nvSpPr>
        <p:spPr/>
        <p:txBody>
          <a:bodyPr/>
          <a:lstStyle/>
          <a:p>
            <a:pPr marL="0" indent="0">
              <a:buNone/>
            </a:pPr>
            <a:r>
              <a:rPr lang="pl-PL" dirty="0"/>
              <a:t>Przyszedł nagle, niespodziewanie…….. „Jak grom z jasnego nieba”.</a:t>
            </a:r>
          </a:p>
          <a:p>
            <a:pPr marL="0" indent="0">
              <a:buNone/>
            </a:pPr>
            <a:r>
              <a:rPr lang="pl-PL" dirty="0"/>
              <a:t>Zmienił nasze życie i życie wielu milionów ludzi na całym świecie. Spowodował odczucie strachu, bezsilności, bezradności .</a:t>
            </a:r>
          </a:p>
          <a:p>
            <a:pPr marL="0" indent="0">
              <a:buNone/>
            </a:pPr>
            <a:r>
              <a:rPr lang="pl-PL" dirty="0"/>
              <a:t>W tym czasie dużo ludzi zachorowało, wielu zmarło lecz wielu wyzdrowiało.</a:t>
            </a:r>
          </a:p>
          <a:p>
            <a:pPr marL="0" indent="0">
              <a:buNone/>
            </a:pPr>
            <a:r>
              <a:rPr lang="pl-PL" dirty="0"/>
              <a:t>Jeśli ten temat was interesuje zapraszamy na naszą prezentację.</a:t>
            </a:r>
          </a:p>
          <a:p>
            <a:pPr marL="0" indent="0">
              <a:buNone/>
            </a:pPr>
            <a:endParaRPr lang="pl-PL" dirty="0"/>
          </a:p>
        </p:txBody>
      </p:sp>
    </p:spTree>
    <p:custDataLst>
      <p:tags r:id="rId1"/>
    </p:custDataLst>
    <p:extLst>
      <p:ext uri="{BB962C8B-B14F-4D97-AF65-F5344CB8AC3E}">
        <p14:creationId xmlns:p14="http://schemas.microsoft.com/office/powerpoint/2010/main" val="3695264536"/>
      </p:ext>
    </p:extLst>
  </p:cSld>
  <p:clrMapOvr>
    <a:masterClrMapping/>
  </p:clrMapOvr>
  <mc:AlternateContent xmlns:mc="http://schemas.openxmlformats.org/markup-compatibility/2006" xmlns:p14="http://schemas.microsoft.com/office/powerpoint/2010/main">
    <mc:Choice Requires="p14">
      <p:transition spd="slow" p14:dur="3250" advClick="0" advTm="4493">
        <p14:reveal/>
        <p:sndAc>
          <p:stSnd>
            <p:snd r:embed="rId3" name="bomb.wav"/>
          </p:stSnd>
        </p:sndAc>
      </p:transition>
    </mc:Choice>
    <mc:Fallback xmlns="">
      <p:transition spd="slow" advClick="0" advTm="4493">
        <p:fade/>
        <p:sndAc>
          <p:stSnd>
            <p:snd r:embed="rId4" name="bomb.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Symbol zastępczy zawartości 5" descr="Obraz zawierający pałka, ssak, ciemny, pomarańczowy&#10;&#10;Opis wygenerowany automatycznie">
            <a:extLst>
              <a:ext uri="{FF2B5EF4-FFF2-40B4-BE49-F238E27FC236}">
                <a16:creationId xmlns:a16="http://schemas.microsoft.com/office/drawing/2014/main" id="{FC6605FB-B68F-4C3E-8EB1-DD2B58BCB153}"/>
              </a:ext>
            </a:extLst>
          </p:cNvPr>
          <p:cNvPicPr>
            <a:picLocks noGrp="1" noChangeAspect="1"/>
          </p:cNvPicPr>
          <p:nvPr>
            <p:ph idx="1"/>
          </p:nvPr>
        </p:nvPicPr>
        <p:blipFill rotWithShape="1">
          <a:blip r:embed="rId8" cstate="hqprint">
            <a:extLst>
              <a:ext uri="{28A0092B-C50C-407E-A947-70E740481C1C}">
                <a14:useLocalDpi xmlns:a14="http://schemas.microsoft.com/office/drawing/2010/main" val="0"/>
              </a:ext>
            </a:extLst>
          </a:blip>
          <a:srcRect l="7896"/>
          <a:stretch/>
        </p:blipFill>
        <p:spPr>
          <a:xfrm>
            <a:off x="5170311" y="761564"/>
            <a:ext cx="6258101" cy="5714280"/>
          </a:xfrm>
          <a:prstGeom prst="rect">
            <a:avLst/>
          </a:prstGeom>
          <a:effectLst>
            <a:outerShdw blurRad="50800" dist="38100" dir="5400000" algn="t" rotWithShape="0">
              <a:prstClr val="black">
                <a:alpha val="43000"/>
              </a:prstClr>
            </a:outerShdw>
          </a:effectLst>
        </p:spPr>
      </p:pic>
      <p:sp>
        <p:nvSpPr>
          <p:cNvPr id="23" name="Rectangle 22">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9" name="Symbol zastępczy tekstu 3">
            <a:extLst>
              <a:ext uri="{FF2B5EF4-FFF2-40B4-BE49-F238E27FC236}">
                <a16:creationId xmlns:a16="http://schemas.microsoft.com/office/drawing/2014/main" id="{2E6A5194-9500-4A95-B239-A8B2A10633B0}"/>
              </a:ext>
            </a:extLst>
          </p:cNvPr>
          <p:cNvSpPr>
            <a:spLocks noGrp="1"/>
          </p:cNvSpPr>
          <p:nvPr>
            <p:ph type="body" sz="half" idx="2"/>
          </p:nvPr>
        </p:nvSpPr>
        <p:spPr>
          <a:xfrm>
            <a:off x="647701" y="1600200"/>
            <a:ext cx="3692287" cy="4648199"/>
          </a:xfrm>
        </p:spPr>
        <p:txBody>
          <a:bodyPr vert="horz" lIns="91440" tIns="45720" rIns="91440" bIns="45720" rtlCol="0">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pl-PL" sz="1400" b="0" i="0" dirty="0">
                <a:solidFill>
                  <a:srgbClr val="333333"/>
                </a:solidFill>
                <a:effectLst/>
                <a:latin typeface="+mj-lt"/>
              </a:rPr>
              <a:t>Jak wskazują naukowcy, zjadliwość wirusów pochodzących od tych latających ssaków jest efektem ubocznym</a:t>
            </a:r>
          </a:p>
          <a:p>
            <a:pPr marL="0" marR="0" lvl="0" indent="0" algn="l" defTabSz="914400" rtl="0" eaLnBrk="0" fontAlgn="base" latinLnBrk="0" hangingPunct="0">
              <a:lnSpc>
                <a:spcPct val="100000"/>
              </a:lnSpc>
              <a:spcBef>
                <a:spcPct val="0"/>
              </a:spcBef>
              <a:spcAft>
                <a:spcPct val="0"/>
              </a:spcAft>
              <a:buClrTx/>
              <a:buSzTx/>
              <a:buFontTx/>
              <a:buNone/>
              <a:tabLst/>
            </a:pPr>
            <a:r>
              <a:rPr lang="pl-PL" sz="1400" b="0" i="0" dirty="0">
                <a:solidFill>
                  <a:srgbClr val="333333"/>
                </a:solidFill>
                <a:effectLst/>
                <a:latin typeface="+mj-lt"/>
              </a:rPr>
              <a:t> ich doskonale działającego układu odpornościowego. Dla samych nietoperzy to mechanizm przetrwania, </a:t>
            </a:r>
          </a:p>
          <a:p>
            <a:pPr marL="0" marR="0" lvl="0" indent="0" algn="l" defTabSz="914400" rtl="0" eaLnBrk="0" fontAlgn="base" latinLnBrk="0" hangingPunct="0">
              <a:lnSpc>
                <a:spcPct val="100000"/>
              </a:lnSpc>
              <a:spcBef>
                <a:spcPct val="0"/>
              </a:spcBef>
              <a:spcAft>
                <a:spcPct val="0"/>
              </a:spcAft>
              <a:buClrTx/>
              <a:buSzTx/>
              <a:buFontTx/>
              <a:buNone/>
              <a:tabLst/>
            </a:pPr>
            <a:r>
              <a:rPr lang="pl-PL" sz="1400" b="0" i="0" dirty="0">
                <a:solidFill>
                  <a:srgbClr val="333333"/>
                </a:solidFill>
                <a:effectLst/>
                <a:latin typeface="+mj-lt"/>
              </a:rPr>
              <a:t>ale dla innych gatunków może być zgubą. Podczas gdy wirusy mogą przenieść się z nietoperza na inne zwierzęta,</a:t>
            </a:r>
          </a:p>
          <a:p>
            <a:pPr marL="0" marR="0" lvl="0" indent="0" algn="l" defTabSz="914400" rtl="0" eaLnBrk="0" fontAlgn="base" latinLnBrk="0" hangingPunct="0">
              <a:lnSpc>
                <a:spcPct val="100000"/>
              </a:lnSpc>
              <a:spcBef>
                <a:spcPct val="0"/>
              </a:spcBef>
              <a:spcAft>
                <a:spcPct val="0"/>
              </a:spcAft>
              <a:buClrTx/>
              <a:buSzTx/>
              <a:buFontTx/>
              <a:buNone/>
              <a:tabLst/>
            </a:pPr>
            <a:r>
              <a:rPr lang="pl-PL" sz="1400" b="0" i="0" dirty="0">
                <a:solidFill>
                  <a:srgbClr val="333333"/>
                </a:solidFill>
                <a:effectLst/>
                <a:latin typeface="+mj-lt"/>
              </a:rPr>
              <a:t> w tym także na ludzi, układ odpornościowy biorcy nie jest przygotowany do walki z wysoce wydajnym patogenem.</a:t>
            </a:r>
            <a:endParaRPr kumimoji="0" lang="pl-PL" altLang="pl-PL"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pl-PL" sz="1400" b="0" i="0" dirty="0">
                <a:solidFill>
                  <a:srgbClr val="333333"/>
                </a:solidFill>
                <a:effectLst/>
                <a:latin typeface="+mj-lt"/>
              </a:rPr>
              <a:t>Pod tym względem nietoperze są wyjątkowe – powiedziała Cara Brook</a:t>
            </a:r>
          </a:p>
          <a:p>
            <a:pPr marL="0" marR="0" lvl="0" indent="0" algn="l" defTabSz="914400" rtl="0" eaLnBrk="0" fontAlgn="base" latinLnBrk="0" hangingPunct="0">
              <a:lnSpc>
                <a:spcPct val="100000"/>
              </a:lnSpc>
              <a:spcBef>
                <a:spcPct val="0"/>
              </a:spcBef>
              <a:spcAft>
                <a:spcPct val="0"/>
              </a:spcAft>
              <a:buClrTx/>
              <a:buSzTx/>
              <a:buFontTx/>
              <a:buNone/>
              <a:tabLst/>
            </a:pPr>
            <a:r>
              <a:rPr lang="pl-PL" sz="1400" b="0" i="0" dirty="0">
                <a:solidFill>
                  <a:srgbClr val="333333"/>
                </a:solidFill>
                <a:effectLst/>
                <a:latin typeface="+mj-lt"/>
              </a:rPr>
              <a:t> z UC Berkeley.</a:t>
            </a:r>
            <a:endParaRPr lang="en-US" dirty="0"/>
          </a:p>
        </p:txBody>
      </p:sp>
    </p:spTree>
    <p:extLst>
      <p:ext uri="{BB962C8B-B14F-4D97-AF65-F5344CB8AC3E}">
        <p14:creationId xmlns:p14="http://schemas.microsoft.com/office/powerpoint/2010/main" val="1536714317"/>
      </p:ext>
    </p:extLst>
  </p:cSld>
  <p:clrMapOvr>
    <a:masterClrMapping/>
  </p:clrMapOvr>
  <mc:AlternateContent xmlns:mc="http://schemas.openxmlformats.org/markup-compatibility/2006" xmlns:p14="http://schemas.microsoft.com/office/powerpoint/2010/main">
    <mc:Choice Requires="p14">
      <p:transition spd="slow" p14:dur="3000" advClick="0" advTm="5000">
        <p14:ferris dir="l"/>
        <p:sndAc>
          <p:stSnd>
            <p:snd r:embed="rId2" name="wind.wav"/>
          </p:stSnd>
        </p:sndAc>
      </p:transition>
    </mc:Choice>
    <mc:Fallback xmlns="">
      <p:transition spd="slow" advClick="0" advTm="5000">
        <p:fade/>
        <p:sndAc>
          <p:stSnd>
            <p:snd r:embed="rId9"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0CD4E9-45B9-4250-A2F0-89BF57F0CC15}"/>
              </a:ext>
            </a:extLst>
          </p:cNvPr>
          <p:cNvSpPr>
            <a:spLocks noGrp="1"/>
          </p:cNvSpPr>
          <p:nvPr>
            <p:ph type="title"/>
          </p:nvPr>
        </p:nvSpPr>
        <p:spPr/>
        <p:txBody>
          <a:bodyPr/>
          <a:lstStyle/>
          <a:p>
            <a:r>
              <a:rPr lang="pl-PL" dirty="0"/>
              <a:t>Ciekawostki </a:t>
            </a:r>
            <a:r>
              <a:rPr lang="pl-PL" sz="1600" dirty="0">
                <a:effectLst/>
                <a:latin typeface="Arial" panose="020B0604020202020204" pitchFamily="34" charset="0"/>
              </a:rPr>
              <a:t>LUDZKIE KORONAWIRUSY </a:t>
            </a:r>
            <a:endParaRPr lang="pl-PL" sz="1600" dirty="0"/>
          </a:p>
        </p:txBody>
      </p:sp>
      <p:sp>
        <p:nvSpPr>
          <p:cNvPr id="3" name="Symbol zastępczy zawartości 2">
            <a:extLst>
              <a:ext uri="{FF2B5EF4-FFF2-40B4-BE49-F238E27FC236}">
                <a16:creationId xmlns:a16="http://schemas.microsoft.com/office/drawing/2014/main" id="{81F12B49-D1F2-4AAB-9E7B-41F0D2A55458}"/>
              </a:ext>
            </a:extLst>
          </p:cNvPr>
          <p:cNvSpPr>
            <a:spLocks noGrp="1"/>
          </p:cNvSpPr>
          <p:nvPr>
            <p:ph idx="1"/>
          </p:nvPr>
        </p:nvSpPr>
        <p:spPr>
          <a:xfrm>
            <a:off x="413658" y="1174043"/>
            <a:ext cx="11132232" cy="3453031"/>
          </a:xfrm>
        </p:spPr>
        <p:txBody>
          <a:bodyPr/>
          <a:lstStyle/>
          <a:p>
            <a:pPr marL="0" indent="0">
              <a:buNone/>
            </a:pPr>
            <a:r>
              <a:rPr lang="pl-PL" sz="1800" dirty="0">
                <a:effectLst/>
                <a:latin typeface="Arial" panose="020B0604020202020204" pitchFamily="34" charset="0"/>
              </a:rPr>
              <a:t>LUDZKIE KORONAWIRUSY Lata 60.: pierwsze ludzkie </a:t>
            </a:r>
            <a:r>
              <a:rPr lang="pl-PL" sz="1800" dirty="0" err="1">
                <a:effectLst/>
                <a:latin typeface="Arial" panose="020B0604020202020204" pitchFamily="34" charset="0"/>
              </a:rPr>
              <a:t>koronawirusy.Pierwszy</a:t>
            </a:r>
            <a:r>
              <a:rPr lang="pl-PL" sz="1800" dirty="0">
                <a:effectLst/>
                <a:latin typeface="Arial" panose="020B0604020202020204" pitchFamily="34" charset="0"/>
              </a:rPr>
              <a:t> ludzki </a:t>
            </a:r>
            <a:r>
              <a:rPr lang="pl-PL" sz="1800" dirty="0" err="1">
                <a:effectLst/>
                <a:latin typeface="Arial" panose="020B0604020202020204" pitchFamily="34" charset="0"/>
              </a:rPr>
              <a:t>koronawirus</a:t>
            </a:r>
            <a:r>
              <a:rPr lang="pl-PL" sz="1800" dirty="0">
                <a:effectLst/>
                <a:latin typeface="Arial" panose="020B0604020202020204" pitchFamily="34" charset="0"/>
              </a:rPr>
              <a:t> B814 został wyizolowany w 1962 roku od dziecka z objawami przeziębienia, kiedy zastosowano hodowlę narządową pochodzącą z tchawicy. Dokładna przynależność gatunkowa tego </a:t>
            </a:r>
            <a:r>
              <a:rPr lang="pl-PL" sz="1800" dirty="0" err="1">
                <a:effectLst/>
                <a:latin typeface="Arial" panose="020B0604020202020204" pitchFamily="34" charset="0"/>
              </a:rPr>
              <a:t>izolatu</a:t>
            </a:r>
            <a:r>
              <a:rPr lang="pl-PL" sz="1800" dirty="0">
                <a:effectLst/>
                <a:latin typeface="Arial" panose="020B0604020202020204" pitchFamily="34" charset="0"/>
              </a:rPr>
              <a:t> pozostaje jednak nieznana, gdyż próbka zaginęła zanim dostępne były metody badawcze pozwalające na identyfikację nowych patogenów wirusowych. </a:t>
            </a:r>
          </a:p>
          <a:p>
            <a:pPr marL="0" indent="0">
              <a:buNone/>
            </a:pPr>
            <a:r>
              <a:rPr lang="pl-PL" sz="1800" dirty="0">
                <a:effectLst/>
                <a:latin typeface="Arial" panose="020B0604020202020204" pitchFamily="34" charset="0"/>
                <a:ea typeface="Calibri" panose="020F0502020204030204" pitchFamily="34" charset="0"/>
              </a:rPr>
              <a:t> Przez wiele lat pozostawały one jedynymi przedstawicielami rodzaju, zdolnymi </a:t>
            </a:r>
            <a:r>
              <a:rPr lang="pl-PL" sz="1800" dirty="0">
                <a:latin typeface="Arial" panose="020B0604020202020204" pitchFamily="34" charset="0"/>
                <a:ea typeface="Calibri" panose="020F0502020204030204" pitchFamily="34" charset="0"/>
              </a:rPr>
              <a:t>z</a:t>
            </a:r>
            <a:r>
              <a:rPr lang="pl-PL" sz="1800" dirty="0">
                <a:effectLst/>
                <a:latin typeface="Arial" panose="020B0604020202020204" pitchFamily="34" charset="0"/>
                <a:ea typeface="Calibri" panose="020F0502020204030204" pitchFamily="34" charset="0"/>
              </a:rPr>
              <a:t>akażać ludzi. Dopiero początek XXI wieku przyniósł światu epidemię choroby wywołanej przez nieznany wcześniej, wysoce zakaźny gatunek </a:t>
            </a:r>
            <a:r>
              <a:rPr lang="pl-PL" sz="1800" dirty="0" err="1">
                <a:effectLst/>
                <a:latin typeface="Arial" panose="020B0604020202020204" pitchFamily="34" charset="0"/>
                <a:ea typeface="Calibri" panose="020F0502020204030204" pitchFamily="34" charset="0"/>
              </a:rPr>
              <a:t>koronawirusa</a:t>
            </a:r>
            <a:r>
              <a:rPr lang="pl-PL" sz="1800" dirty="0">
                <a:effectLst/>
                <a:latin typeface="Arial" panose="020B0604020202020204" pitchFamily="34" charset="0"/>
                <a:ea typeface="Calibri" panose="020F0502020204030204" pitchFamily="34" charset="0"/>
              </a:rPr>
              <a:t>. Został on nazwany od nazwy zespołu chorobowego wirusem SARS (ang. </a:t>
            </a:r>
            <a:r>
              <a:rPr lang="pl-PL" sz="1800" dirty="0" err="1">
                <a:effectLst/>
                <a:latin typeface="Arial" panose="020B0604020202020204" pitchFamily="34" charset="0"/>
                <a:ea typeface="Calibri" panose="020F0502020204030204" pitchFamily="34" charset="0"/>
              </a:rPr>
              <a:t>severe</a:t>
            </a:r>
            <a:r>
              <a:rPr lang="pl-PL" sz="1800" dirty="0">
                <a:effectLst/>
                <a:latin typeface="Arial" panose="020B0604020202020204" pitchFamily="34" charset="0"/>
                <a:ea typeface="Calibri" panose="020F0502020204030204" pitchFamily="34" charset="0"/>
              </a:rPr>
              <a:t> </a:t>
            </a:r>
            <a:r>
              <a:rPr lang="pl-PL" sz="1800" dirty="0" err="1">
                <a:effectLst/>
                <a:latin typeface="Arial" panose="020B0604020202020204" pitchFamily="34" charset="0"/>
                <a:ea typeface="Calibri" panose="020F0502020204030204" pitchFamily="34" charset="0"/>
              </a:rPr>
              <a:t>acute</a:t>
            </a:r>
            <a:r>
              <a:rPr lang="pl-PL" sz="1800" dirty="0">
                <a:effectLst/>
                <a:latin typeface="Arial" panose="020B0604020202020204" pitchFamily="34" charset="0"/>
                <a:ea typeface="Calibri" panose="020F0502020204030204" pitchFamily="34" charset="0"/>
              </a:rPr>
              <a:t> respiratory </a:t>
            </a:r>
            <a:r>
              <a:rPr lang="pl-PL" sz="1800" dirty="0" err="1">
                <a:effectLst/>
                <a:latin typeface="Arial" panose="020B0604020202020204" pitchFamily="34" charset="0"/>
                <a:ea typeface="Calibri" panose="020F0502020204030204" pitchFamily="34" charset="0"/>
              </a:rPr>
              <a:t>syndrome</a:t>
            </a:r>
            <a:r>
              <a:rPr lang="pl-PL" sz="1800" dirty="0">
                <a:effectLst/>
                <a:latin typeface="Arial" panose="020B0604020202020204" pitchFamily="34" charset="0"/>
                <a:ea typeface="Calibri" panose="020F0502020204030204" pitchFamily="34" charset="0"/>
              </a:rPr>
              <a:t>).</a:t>
            </a:r>
          </a:p>
          <a:p>
            <a:pPr marL="0" indent="0">
              <a:buNone/>
            </a:pPr>
            <a:r>
              <a:rPr lang="pl-PL" sz="1800" dirty="0">
                <a:effectLst/>
                <a:latin typeface="Arial" panose="020B0604020202020204" pitchFamily="34" charset="0"/>
                <a:ea typeface="Calibri" panose="020F0502020204030204" pitchFamily="34" charset="0"/>
              </a:rPr>
              <a:t>Wysoka śmiertelność (~ 10%) oraz bardzo wysoka zakaźność patogenu doprowadziły do globalnej paniki, której efekty ekonomiczne można obserwować do dnia dzisiejszego.</a:t>
            </a:r>
            <a:endParaRPr lang="pl-PL" sz="1800" dirty="0">
              <a:effectLst/>
              <a:latin typeface="Arial" panose="020B0604020202020204" pitchFamily="34" charset="0"/>
            </a:endParaRPr>
          </a:p>
          <a:p>
            <a:pPr marL="0" indent="0">
              <a:buNone/>
            </a:pPr>
            <a:endParaRPr lang="pl-PL" sz="1800" dirty="0">
              <a:effectLst/>
              <a:latin typeface="Arial" panose="020B0604020202020204" pitchFamily="34" charset="0"/>
            </a:endParaRPr>
          </a:p>
          <a:p>
            <a:endParaRPr lang="pl-PL" dirty="0"/>
          </a:p>
        </p:txBody>
      </p:sp>
      <p:sp>
        <p:nvSpPr>
          <p:cNvPr id="4" name="Symbol zastępczy daty 3">
            <a:extLst>
              <a:ext uri="{FF2B5EF4-FFF2-40B4-BE49-F238E27FC236}">
                <a16:creationId xmlns:a16="http://schemas.microsoft.com/office/drawing/2014/main" id="{CD5BB348-8A22-427E-B18A-A9D47F37C4A1}"/>
              </a:ext>
            </a:extLst>
          </p:cNvPr>
          <p:cNvSpPr>
            <a:spLocks noGrp="1"/>
          </p:cNvSpPr>
          <p:nvPr>
            <p:ph type="dt" sz="half" idx="10"/>
          </p:nvPr>
        </p:nvSpPr>
        <p:spPr/>
        <p:txBody>
          <a:bodyPr/>
          <a:lstStyle/>
          <a:p>
            <a:pPr rtl="0"/>
            <a:fld id="{DA37154A-9283-472F-9D32-E032250E224B}" type="datetime1">
              <a:rPr lang="pl-PL" smtClean="0"/>
              <a:t>13.10.2020</a:t>
            </a:fld>
            <a:endParaRPr lang="en-US" dirty="0"/>
          </a:p>
        </p:txBody>
      </p:sp>
      <p:pic>
        <p:nvPicPr>
          <p:cNvPr id="5" name="Symbol zastępczy zawartości 6" descr="Badacz patrzący w mikroskop">
            <a:extLst>
              <a:ext uri="{FF2B5EF4-FFF2-40B4-BE49-F238E27FC236}">
                <a16:creationId xmlns:a16="http://schemas.microsoft.com/office/drawing/2014/main" id="{C782538D-DA09-498C-8495-FA2B961A0E0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74559" y="4525476"/>
            <a:ext cx="3971925" cy="2301480"/>
          </a:xfrm>
          <a:prstGeom prst="rect">
            <a:avLst/>
          </a:prstGeom>
        </p:spPr>
      </p:pic>
    </p:spTree>
    <p:custDataLst>
      <p:tags r:id="rId1"/>
    </p:custDataLst>
    <p:extLst>
      <p:ext uri="{BB962C8B-B14F-4D97-AF65-F5344CB8AC3E}">
        <p14:creationId xmlns:p14="http://schemas.microsoft.com/office/powerpoint/2010/main" val="4101733718"/>
      </p:ext>
    </p:extLst>
  </p:cSld>
  <p:clrMapOvr>
    <a:masterClrMapping/>
  </p:clrMapOvr>
  <mc:AlternateContent xmlns:mc="http://schemas.openxmlformats.org/markup-compatibility/2006" xmlns:p14="http://schemas.microsoft.com/office/powerpoint/2010/main">
    <mc:Choice Requires="p14">
      <p:transition spd="slow" p14:dur="400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5DDA92-6E05-495F-8155-69CC513D16B7}"/>
              </a:ext>
            </a:extLst>
          </p:cNvPr>
          <p:cNvSpPr>
            <a:spLocks noGrp="1"/>
          </p:cNvSpPr>
          <p:nvPr>
            <p:ph type="title"/>
          </p:nvPr>
        </p:nvSpPr>
        <p:spPr>
          <a:xfrm>
            <a:off x="1154953" y="833122"/>
            <a:ext cx="3401064" cy="738504"/>
          </a:xfrm>
        </p:spPr>
        <p:txBody>
          <a:bodyPr/>
          <a:lstStyle/>
          <a:p>
            <a:r>
              <a:rPr lang="pl-PL" dirty="0"/>
              <a:t>CIEKAWOSTKI</a:t>
            </a:r>
          </a:p>
        </p:txBody>
      </p:sp>
      <p:pic>
        <p:nvPicPr>
          <p:cNvPr id="8" name="Symbol zastępczy zawartości 7" descr="Rys. Krzysztof &quot;Rosa&quot; Rosiecki ">
            <a:hlinkClick r:id="rId4" tooltip="&quot;Rys. Krzysztof &quot;Rosa&quot; Rosiecki &quot;"/>
            <a:extLst>
              <a:ext uri="{FF2B5EF4-FFF2-40B4-BE49-F238E27FC236}">
                <a16:creationId xmlns:a16="http://schemas.microsoft.com/office/drawing/2014/main" id="{CA9C3333-50A3-4013-BCEF-CBAF08EF2CBC}"/>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bwMode="auto">
          <a:xfrm>
            <a:off x="6401949" y="1571626"/>
            <a:ext cx="3571875" cy="2676525"/>
          </a:xfrm>
          <a:prstGeom prst="rect">
            <a:avLst/>
          </a:prstGeom>
          <a:noFill/>
          <a:ln>
            <a:noFill/>
          </a:ln>
        </p:spPr>
      </p:pic>
      <p:sp>
        <p:nvSpPr>
          <p:cNvPr id="4" name="Symbol zastępczy tekstu 3">
            <a:extLst>
              <a:ext uri="{FF2B5EF4-FFF2-40B4-BE49-F238E27FC236}">
                <a16:creationId xmlns:a16="http://schemas.microsoft.com/office/drawing/2014/main" id="{F2E67708-BFE2-4036-8202-D0C0746FE737}"/>
              </a:ext>
            </a:extLst>
          </p:cNvPr>
          <p:cNvSpPr>
            <a:spLocks noGrp="1"/>
          </p:cNvSpPr>
          <p:nvPr>
            <p:ph type="body" sz="half" idx="2"/>
          </p:nvPr>
        </p:nvSpPr>
        <p:spPr>
          <a:xfrm>
            <a:off x="1154953" y="1974574"/>
            <a:ext cx="4167674" cy="4050305"/>
          </a:xfrm>
        </p:spPr>
        <p:txBody>
          <a:bodyPr>
            <a:normAutofit fontScale="85000" lnSpcReduction="10000"/>
          </a:bodyPr>
          <a:lstStyle/>
          <a:p>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Ostanie doniesienia mówią o mało charakterystycznych objawach dermatologicznych, które mogą wyprzedzać zachorowanie na COVID-19 lub być jedynym objawem infekcji. </a:t>
            </a:r>
            <a:b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 Faktycznie, zmiany skórne mogą być jedyną lub pierwszą manifestacją zakażenia, co często ma miejsce u dzieci. Zjawisko to jest groźne ponieważ, gdy  zakażony bezobjawowy wnuczek odwiedza dziadków, przenosi chorobę nawet o tym nie wiedząc. Dlatego też, jeśli u dzieci nagle pojawiają się zmiany skórne, (nie związane z konkretną jednostką dermatologiczna), powinny one, przynajmniej przez okres utrzymywania się tych zmian, mieć absolutny zakaz odwiedzania osób starszych – zaleca prof. dr hab. n. </a:t>
            </a:r>
            <a:r>
              <a:rPr lang="pl-PL" sz="1800" dirty="0" err="1">
                <a:effectLst/>
                <a:latin typeface="Times New Roman" panose="02020603050405020304" pitchFamily="18" charset="0"/>
                <a:ea typeface="Times New Roman" panose="02020603050405020304" pitchFamily="18" charset="0"/>
                <a:cs typeface="Times New Roman" panose="02020603050405020304" pitchFamily="18" charset="0"/>
              </a:rPr>
              <a:t>med</a:t>
            </a:r>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 Irena Walecka, Kierownik Kliniki Dermatologii CMKP Centralnego Szpitala Klinicznego MSWiA w Warszawie.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Tree>
    <p:custDataLst>
      <p:tags r:id="rId1"/>
    </p:custDataLst>
    <p:extLst>
      <p:ext uri="{BB962C8B-B14F-4D97-AF65-F5344CB8AC3E}">
        <p14:creationId xmlns:p14="http://schemas.microsoft.com/office/powerpoint/2010/main" val="3455221253"/>
      </p:ext>
    </p:extLst>
  </p:cSld>
  <p:clrMapOvr>
    <a:masterClrMapping/>
  </p:clrMapOvr>
  <mc:AlternateContent xmlns:mc="http://schemas.openxmlformats.org/markup-compatibility/2006" xmlns:p14="http://schemas.microsoft.com/office/powerpoint/2010/main">
    <mc:Choice Requires="p14">
      <p:transition spd="slow" p14:dur="2250" advClick="0" advTm="6000">
        <p14:prism/>
        <p:sndAc>
          <p:stSnd>
            <p:snd r:embed="rId3" name="type.wav"/>
          </p:stSnd>
        </p:sndAc>
      </p:transition>
    </mc:Choice>
    <mc:Fallback xmlns="">
      <p:transition spd="slow" advClick="0" advTm="6000">
        <p:fade/>
        <p:sndAc>
          <p:stSnd>
            <p:snd r:embed="rId6"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D25259-6DE7-4A64-AC5E-0C683EE97BFA}"/>
              </a:ext>
            </a:extLst>
          </p:cNvPr>
          <p:cNvSpPr>
            <a:spLocks noGrp="1"/>
          </p:cNvSpPr>
          <p:nvPr>
            <p:ph type="title"/>
          </p:nvPr>
        </p:nvSpPr>
        <p:spPr/>
        <p:txBody>
          <a:bodyPr/>
          <a:lstStyle/>
          <a:p>
            <a:r>
              <a:rPr lang="pl-PL" dirty="0"/>
              <a:t>Ciekawostki</a:t>
            </a:r>
          </a:p>
        </p:txBody>
      </p:sp>
      <p:sp>
        <p:nvSpPr>
          <p:cNvPr id="3" name="Symbol zastępczy zawartości 2">
            <a:extLst>
              <a:ext uri="{FF2B5EF4-FFF2-40B4-BE49-F238E27FC236}">
                <a16:creationId xmlns:a16="http://schemas.microsoft.com/office/drawing/2014/main" id="{A0AF00F2-7EC5-41CD-A3AB-747676479F9D}"/>
              </a:ext>
            </a:extLst>
          </p:cNvPr>
          <p:cNvSpPr>
            <a:spLocks noGrp="1"/>
          </p:cNvSpPr>
          <p:nvPr>
            <p:ph sz="half" idx="1"/>
          </p:nvPr>
        </p:nvSpPr>
        <p:spPr>
          <a:xfrm>
            <a:off x="1103312" y="2060575"/>
            <a:ext cx="4396339" cy="4344707"/>
          </a:xfrm>
        </p:spPr>
        <p:txBody>
          <a:bodyPr>
            <a:normAutofit fontScale="85000" lnSpcReduction="20000"/>
          </a:bodyPr>
          <a:lstStyle/>
          <a:p>
            <a:pPr marL="0" indent="0">
              <a:buNone/>
            </a:pPr>
            <a:r>
              <a:rPr lang="pl-PL" dirty="0">
                <a:effectLst/>
                <a:latin typeface="Times New Roman" panose="02020603050405020304" pitchFamily="18" charset="0"/>
                <a:ea typeface="Times New Roman" panose="02020603050405020304" pitchFamily="18" charset="0"/>
              </a:rPr>
              <a:t>Częstość występowania zmian skórnych w przebiegu choroby COVID-19 podana w piśmiennictwie medycznym na przestrzeni od listopada 2019 do czerwca br. uległa znacznej zmianie. W pierwszych doniesieniach z Chin osutka występowała u 2 na 1099 pacjentów, czyli praktycznie w ogóle, natomiast już  w późniejszych pracach np. zmianach pokrzywkowe, występowały prawie u 2 proc. pacjentów. </a:t>
            </a:r>
            <a:br>
              <a:rPr lang="pl-PL" dirty="0">
                <a:effectLst/>
                <a:latin typeface="Times New Roman" panose="02020603050405020304" pitchFamily="18" charset="0"/>
                <a:ea typeface="Times New Roman" panose="02020603050405020304" pitchFamily="18" charset="0"/>
              </a:rPr>
            </a:br>
            <a:r>
              <a:rPr lang="pl-PL" dirty="0">
                <a:effectLst/>
                <a:latin typeface="Times New Roman" panose="02020603050405020304" pitchFamily="18" charset="0"/>
                <a:ea typeface="Times New Roman" panose="02020603050405020304" pitchFamily="18" charset="0"/>
              </a:rPr>
              <a:t>- Wynika to prawdopodobnie z faktu, że z chwilą kiedy pacjenci zaczynali być przyjmowani do szpitala z objawami kaszlu, wysokiej gorączki, duszności, nie było czasu na konsultacje dermatologiczne. </a:t>
            </a:r>
            <a:br>
              <a:rPr lang="pl-PL" dirty="0">
                <a:effectLst/>
                <a:latin typeface="Times New Roman" panose="02020603050405020304" pitchFamily="18" charset="0"/>
                <a:ea typeface="Times New Roman" panose="02020603050405020304" pitchFamily="18" charset="0"/>
              </a:rPr>
            </a:br>
            <a:r>
              <a:rPr lang="pl-PL" dirty="0">
                <a:effectLst/>
                <a:latin typeface="Times New Roman" panose="02020603050405020304" pitchFamily="18" charset="0"/>
                <a:ea typeface="Times New Roman" panose="02020603050405020304" pitchFamily="18" charset="0"/>
              </a:rPr>
              <a:t>Dopiero grupa włoskich dermatologów ze szpitala </a:t>
            </a:r>
            <a:r>
              <a:rPr lang="pl-PL" dirty="0" err="1">
                <a:effectLst/>
                <a:latin typeface="Times New Roman" panose="02020603050405020304" pitchFamily="18" charset="0"/>
                <a:ea typeface="Times New Roman" panose="02020603050405020304" pitchFamily="18" charset="0"/>
              </a:rPr>
              <a:t>Lecco</a:t>
            </a:r>
            <a:r>
              <a:rPr lang="pl-PL" dirty="0">
                <a:effectLst/>
                <a:latin typeface="Times New Roman" panose="02020603050405020304" pitchFamily="18" charset="0"/>
                <a:ea typeface="Times New Roman" panose="02020603050405020304" pitchFamily="18" charset="0"/>
              </a:rPr>
              <a:t> w Lombardii połączyła obecność nietypowych zmian skórnych z chorobą i przeanalizowała przypadki pacjentów hospitalizowanych z powodu COVID-19 w tym szpitalu – wnioski były zaskakujące: 20 proc. z nich miało różnego rodzaju zmiany skórne. Po tych doniesieniach lekarze na całym świecie, w tym w Polsce, zaczęli zwracać uwagę na nietypowe zmiany skórne u pacjentów z COVID-19. </a:t>
            </a:r>
            <a:br>
              <a:rPr lang="pl-PL" sz="1600" dirty="0">
                <a:effectLst/>
                <a:latin typeface="Times New Roman" panose="02020603050405020304" pitchFamily="18" charset="0"/>
                <a:ea typeface="Times New Roman" panose="02020603050405020304" pitchFamily="18" charset="0"/>
              </a:rPr>
            </a:br>
            <a:br>
              <a:rPr lang="pl-PL" sz="1600" dirty="0">
                <a:effectLst/>
                <a:latin typeface="Times New Roman" panose="02020603050405020304" pitchFamily="18" charset="0"/>
                <a:ea typeface="Times New Roman" panose="02020603050405020304" pitchFamily="18" charset="0"/>
              </a:rPr>
            </a:br>
            <a:endParaRPr lang="pl-PL" sz="1600" dirty="0"/>
          </a:p>
        </p:txBody>
      </p:sp>
      <p:sp>
        <p:nvSpPr>
          <p:cNvPr id="4" name="Symbol zastępczy zawartości 3">
            <a:extLst>
              <a:ext uri="{FF2B5EF4-FFF2-40B4-BE49-F238E27FC236}">
                <a16:creationId xmlns:a16="http://schemas.microsoft.com/office/drawing/2014/main" id="{CA803331-8AA3-4BAC-9E23-5AEBD96530F3}"/>
              </a:ext>
            </a:extLst>
          </p:cNvPr>
          <p:cNvSpPr>
            <a:spLocks noGrp="1"/>
          </p:cNvSpPr>
          <p:nvPr>
            <p:ph sz="half" idx="2"/>
          </p:nvPr>
        </p:nvSpPr>
        <p:spPr>
          <a:xfrm>
            <a:off x="5910469" y="2056092"/>
            <a:ext cx="4810539" cy="4200245"/>
          </a:xfrm>
        </p:spPr>
        <p:txBody>
          <a:bodyPr>
            <a:normAutofit fontScale="85000" lnSpcReduction="20000"/>
          </a:bodyPr>
          <a:lstStyle/>
          <a:p>
            <a:pPr marL="0" indent="0">
              <a:buNone/>
            </a:pPr>
            <a:r>
              <a:rPr lang="pl-PL" sz="1800" dirty="0">
                <a:effectLst/>
                <a:latin typeface="Times New Roman" panose="02020603050405020304" pitchFamily="18" charset="0"/>
                <a:ea typeface="Times New Roman" panose="02020603050405020304" pitchFamily="18" charset="0"/>
              </a:rPr>
              <a:t>Z obserwacji hiszpańskich lekarzy wynika, że wśród 375 pacjentów z COVID-19  stwierdzono różne zmiany skórne, w tym zmiany plamisto-grudkowe, rumieniowo-grudkowe lub grudkowe u niemal 50 proc. pacjentów, zmiany </a:t>
            </a:r>
            <a:r>
              <a:rPr lang="pl-PL" sz="1800" dirty="0" err="1">
                <a:effectLst/>
                <a:latin typeface="Times New Roman" panose="02020603050405020304" pitchFamily="18" charset="0"/>
                <a:ea typeface="Times New Roman" panose="02020603050405020304" pitchFamily="18" charset="0"/>
              </a:rPr>
              <a:t>pseudoodmrozinowe</a:t>
            </a:r>
            <a:r>
              <a:rPr lang="pl-PL" sz="1800" dirty="0">
                <a:effectLst/>
                <a:latin typeface="Times New Roman" panose="02020603050405020304" pitchFamily="18" charset="0"/>
                <a:ea typeface="Times New Roman" panose="02020603050405020304" pitchFamily="18" charset="0"/>
              </a:rPr>
              <a:t> u ok. 19 proc., zmiany pokrzywkowe u 19 proc, zmiany pęcherzowe u ok. 9 proc. i zmiany o typie przejściowej siności siateczkowatej u ok. 6 proc. pacjentów.</a:t>
            </a:r>
          </a:p>
          <a:p>
            <a:pPr marL="0" indent="0">
              <a:buNone/>
            </a:pPr>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Część zmian występuje w bezobjawowym lub </a:t>
            </a:r>
            <a:r>
              <a:rPr lang="pl-PL" sz="1800" dirty="0" err="1">
                <a:effectLst/>
                <a:latin typeface="Times New Roman" panose="02020603050405020304" pitchFamily="18" charset="0"/>
                <a:ea typeface="Times New Roman" panose="02020603050405020304" pitchFamily="18" charset="0"/>
                <a:cs typeface="Times New Roman" panose="02020603050405020304" pitchFamily="18" charset="0"/>
              </a:rPr>
              <a:t>skąpoobjawowym</a:t>
            </a:r>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 przebiegu COVID-19,  inne zaś są zwiastunem ciężkiego jej  przebiegu.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pl-PL" sz="1800" b="1" u="sng" dirty="0">
                <a:effectLst/>
                <a:latin typeface="Times New Roman" panose="02020603050405020304" pitchFamily="18" charset="0"/>
                <a:ea typeface="Times New Roman" panose="02020603050405020304" pitchFamily="18" charset="0"/>
                <a:cs typeface="Times New Roman" panose="02020603050405020304" pitchFamily="18" charset="0"/>
              </a:rPr>
              <a:t>I </a:t>
            </a:r>
            <a:r>
              <a:rPr lang="pl-PL" sz="1800" b="1" u="sng" dirty="0" err="1">
                <a:effectLst/>
                <a:latin typeface="Times New Roman" panose="02020603050405020304" pitchFamily="18" charset="0"/>
                <a:ea typeface="Times New Roman" panose="02020603050405020304" pitchFamily="18" charset="0"/>
                <a:cs typeface="Times New Roman" panose="02020603050405020304" pitchFamily="18" charset="0"/>
              </a:rPr>
              <a:t>tak</a:t>
            </a:r>
            <a:r>
              <a:rPr lang="pl-PL" sz="1800" dirty="0" err="1">
                <a:effectLst/>
                <a:latin typeface="Times New Roman" panose="02020603050405020304" pitchFamily="18" charset="0"/>
                <a:ea typeface="Times New Roman" panose="02020603050405020304" pitchFamily="18" charset="0"/>
                <a:cs typeface="Times New Roman" panose="02020603050405020304" pitchFamily="18" charset="0"/>
              </a:rPr>
              <a:t>:Zmiany</a:t>
            </a:r>
            <a:r>
              <a:rPr lang="pl-PL" sz="1800" dirty="0">
                <a:effectLst/>
                <a:latin typeface="Times New Roman" panose="02020603050405020304" pitchFamily="18" charset="0"/>
                <a:ea typeface="Times New Roman" panose="02020603050405020304" pitchFamily="18" charset="0"/>
                <a:cs typeface="Times New Roman" panose="02020603050405020304" pitchFamily="18" charset="0"/>
              </a:rPr>
              <a:t> plamisto-grudkowe mają początek zazwyczaj razem z innymi objawami COVID-19. Występują u chorych z cięższym przebiegiem choroby podstawowej - wśród tych pacjentów stwierdzono 2 proc. śmiertelności. Zmiany mogą być rozsiane, nie są w konkretnych lokalizacjach. Utrzymują się średnio ok. 9 dni i mają bardzo zróżnicowaną morfologię, niektórym towarzyszy świąd (u 57 proc.).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pic>
        <p:nvPicPr>
          <p:cNvPr id="8" name="Obraz 7" descr="Rys. Krzysztof &quot;Rosa&quot; Rosiecki">
            <a:extLst>
              <a:ext uri="{FF2B5EF4-FFF2-40B4-BE49-F238E27FC236}">
                <a16:creationId xmlns:a16="http://schemas.microsoft.com/office/drawing/2014/main" id="{33F6B43A-8686-401F-AECF-B87647430A0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504007">
            <a:off x="4889940" y="193332"/>
            <a:ext cx="2762250" cy="1571625"/>
          </a:xfrm>
          <a:prstGeom prst="rect">
            <a:avLst/>
          </a:prstGeom>
          <a:noFill/>
          <a:ln>
            <a:noFill/>
          </a:ln>
        </p:spPr>
      </p:pic>
    </p:spTree>
    <p:custDataLst>
      <p:tags r:id="rId1"/>
    </p:custDataLst>
    <p:extLst>
      <p:ext uri="{BB962C8B-B14F-4D97-AF65-F5344CB8AC3E}">
        <p14:creationId xmlns:p14="http://schemas.microsoft.com/office/powerpoint/2010/main" val="1892800596"/>
      </p:ext>
    </p:extLst>
  </p:cSld>
  <p:clrMapOvr>
    <a:masterClrMapping/>
  </p:clrMapOvr>
  <mc:AlternateContent xmlns:mc="http://schemas.openxmlformats.org/markup-compatibility/2006" xmlns:p14="http://schemas.microsoft.com/office/powerpoint/2010/main">
    <mc:Choice Requires="p14">
      <p:transition spd="slow" p14:dur="4250" advClick="0" advTm="8000">
        <p:cut/>
        <p:sndAc>
          <p:stSnd>
            <p:snd r:embed="rId3" name="cashreg.wav"/>
          </p:stSnd>
        </p:sndAc>
      </p:transition>
    </mc:Choice>
    <mc:Fallback xmlns="">
      <p:transition spd="slow" advClick="0" advTm="8000">
        <p:cut/>
        <p:sndAc>
          <p:stSnd>
            <p:snd r:embed="rId5"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02F5EF-2EB7-4F1C-9DA3-7373CF95C882}"/>
              </a:ext>
            </a:extLst>
          </p:cNvPr>
          <p:cNvSpPr>
            <a:spLocks noGrp="1"/>
          </p:cNvSpPr>
          <p:nvPr>
            <p:ph type="title"/>
          </p:nvPr>
        </p:nvSpPr>
        <p:spPr>
          <a:xfrm>
            <a:off x="646111" y="452718"/>
            <a:ext cx="9404723" cy="1093860"/>
          </a:xfrm>
        </p:spPr>
        <p:txBody>
          <a:bodyPr/>
          <a:lstStyle/>
          <a:p>
            <a:r>
              <a:rPr lang="pl-PL" sz="3600" dirty="0"/>
              <a:t>Obrazy COVID-19 w badaniach Tomografii </a:t>
            </a:r>
            <a:r>
              <a:rPr lang="pl-PL" sz="3600" dirty="0" err="1"/>
              <a:t>komputerowej.Rozpoznawanie</a:t>
            </a:r>
            <a:r>
              <a:rPr lang="pl-PL" sz="3600" dirty="0"/>
              <a:t> </a:t>
            </a:r>
            <a:r>
              <a:rPr lang="pl-PL" sz="3600" dirty="0" err="1"/>
              <a:t>Sars</a:t>
            </a:r>
            <a:r>
              <a:rPr lang="pl-PL" sz="3600" dirty="0"/>
              <a:t> </a:t>
            </a:r>
            <a:r>
              <a:rPr lang="pl-PL" sz="3600" dirty="0" err="1"/>
              <a:t>CoV</a:t>
            </a:r>
            <a:r>
              <a:rPr lang="pl-PL" sz="3600" dirty="0"/>
              <a:t> 2</a:t>
            </a:r>
          </a:p>
        </p:txBody>
      </p:sp>
      <p:pic>
        <p:nvPicPr>
          <p:cNvPr id="10" name="Symbol zastępczy zawartości 9" descr="Chirurg badający cyfrowy obraz ze skanowania mózgu na monitorze z pacjentem w tle">
            <a:extLst>
              <a:ext uri="{FF2B5EF4-FFF2-40B4-BE49-F238E27FC236}">
                <a16:creationId xmlns:a16="http://schemas.microsoft.com/office/drawing/2014/main" id="{63CC9071-5D5A-45DF-B325-805148696A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0066" y="1853248"/>
            <a:ext cx="6293643" cy="4395152"/>
          </a:xfrm>
        </p:spPr>
      </p:pic>
    </p:spTree>
    <p:extLst>
      <p:ext uri="{BB962C8B-B14F-4D97-AF65-F5344CB8AC3E}">
        <p14:creationId xmlns:p14="http://schemas.microsoft.com/office/powerpoint/2010/main" val="143399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3000">
        <p15:prstTrans prst="wind"/>
        <p:sndAc>
          <p:stSnd>
            <p:snd r:embed="rId2" name="suction.wav"/>
          </p:stSnd>
        </p:sndAc>
      </p:transition>
    </mc:Choice>
    <mc:Fallback xmlns="">
      <p:transition spd="slow" advClick="0" advTm="3000">
        <p:fade/>
        <p:sndAc>
          <p:stSnd>
            <p:snd r:embed="rId4"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4F1E49-1823-4A0A-9AC7-78DF7256C2C4}"/>
              </a:ext>
            </a:extLst>
          </p:cNvPr>
          <p:cNvSpPr>
            <a:spLocks noGrp="1"/>
          </p:cNvSpPr>
          <p:nvPr>
            <p:ph type="title"/>
          </p:nvPr>
        </p:nvSpPr>
        <p:spPr>
          <a:xfrm>
            <a:off x="1153906" y="365760"/>
            <a:ext cx="7638401" cy="777240"/>
          </a:xfrm>
        </p:spPr>
        <p:txBody>
          <a:bodyPr>
            <a:normAutofit fontScale="90000"/>
          </a:bodyPr>
          <a:lstStyle/>
          <a:p>
            <a:r>
              <a:rPr lang="pl-PL" sz="3600" b="1" dirty="0"/>
              <a:t>Obrazy przebiegu choroby Covid-19</a:t>
            </a:r>
            <a:endParaRPr lang="pl-PL" dirty="0"/>
          </a:p>
        </p:txBody>
      </p:sp>
      <p:sp>
        <p:nvSpPr>
          <p:cNvPr id="4" name="Symbol zastępczy tekstu 3">
            <a:extLst>
              <a:ext uri="{FF2B5EF4-FFF2-40B4-BE49-F238E27FC236}">
                <a16:creationId xmlns:a16="http://schemas.microsoft.com/office/drawing/2014/main" id="{1D6C69C1-89D3-45A8-AB1A-226FDCF8DCF6}"/>
              </a:ext>
            </a:extLst>
          </p:cNvPr>
          <p:cNvSpPr>
            <a:spLocks noGrp="1"/>
          </p:cNvSpPr>
          <p:nvPr>
            <p:ph type="body" sz="half" idx="2"/>
          </p:nvPr>
        </p:nvSpPr>
        <p:spPr>
          <a:xfrm>
            <a:off x="658243" y="1854201"/>
            <a:ext cx="5084979" cy="3914421"/>
          </a:xfrm>
        </p:spPr>
        <p:txBody>
          <a:bodyPr>
            <a:normAutofit/>
          </a:bodyPr>
          <a:lstStyle/>
          <a:p>
            <a:r>
              <a:rPr lang="pl-PL" b="1" u="sng" dirty="0"/>
              <a:t>Choroba wywołana przez wirusa SARS-CoV-2</a:t>
            </a:r>
          </a:p>
          <a:p>
            <a:r>
              <a:rPr lang="pl-PL" dirty="0"/>
              <a:t>Przebiega w trzech fazach:</a:t>
            </a:r>
          </a:p>
          <a:p>
            <a:r>
              <a:rPr lang="pl-PL" dirty="0"/>
              <a:t>Oto autentyczne obrazy przedstawiające postęp choroby wywołanej przez Covid-19 w tych fazach:</a:t>
            </a:r>
          </a:p>
          <a:p>
            <a:r>
              <a:rPr lang="pl-PL" dirty="0"/>
              <a:t> 1. faza spokojna - tzw. </a:t>
            </a:r>
            <a:r>
              <a:rPr lang="pl-PL" dirty="0" err="1"/>
              <a:t>podopłucnowa</a:t>
            </a:r>
            <a:r>
              <a:rPr lang="pl-PL" dirty="0"/>
              <a:t>, </a:t>
            </a:r>
            <a:r>
              <a:rPr lang="pl-PL" dirty="0" err="1"/>
              <a:t>obwodowa,gdzie</a:t>
            </a:r>
            <a:r>
              <a:rPr lang="pl-PL" dirty="0"/>
              <a:t> atakowane są głownie płaty dolne płuc   </a:t>
            </a:r>
          </a:p>
          <a:p>
            <a:r>
              <a:rPr lang="pl-PL" dirty="0"/>
              <a:t> 2. faza ostra – zwana przez lekarzy </a:t>
            </a:r>
            <a:r>
              <a:rPr lang="pl-PL" u="sng" dirty="0"/>
              <a:t>„efektem szklanej szyby”, </a:t>
            </a:r>
            <a:r>
              <a:rPr lang="pl-PL" dirty="0"/>
              <a:t>polegającym na częściowym wypełnianiu płynem pęcherzyków płucnych.</a:t>
            </a:r>
            <a:r>
              <a:rPr lang="pl-PL" dirty="0">
                <a:effectLst/>
                <a:ea typeface="Calibri" panose="020F0502020204030204" pitchFamily="34" charset="0"/>
                <a:cs typeface="Times New Roman" panose="02020603050405020304" pitchFamily="18" charset="0"/>
              </a:rPr>
              <a:t> Do głównych przyczyn( matowej szyby) można zaliczyć: niewielkie pogrubienie </a:t>
            </a:r>
            <a:r>
              <a:rPr lang="pl-PL" dirty="0" err="1">
                <a:effectLst/>
                <a:ea typeface="Calibri" panose="020F0502020204030204" pitchFamily="34" charset="0"/>
                <a:cs typeface="Times New Roman" panose="02020603050405020304" pitchFamily="18" charset="0"/>
              </a:rPr>
              <a:t>śródmiąższu</a:t>
            </a:r>
            <a:r>
              <a:rPr lang="pl-PL" dirty="0">
                <a:effectLst/>
                <a:ea typeface="Calibri" panose="020F0502020204030204" pitchFamily="34" charset="0"/>
                <a:cs typeface="Times New Roman" panose="02020603050405020304" pitchFamily="18" charset="0"/>
              </a:rPr>
              <a:t> płuc, niecałkowite wypełnienie płynem pęcherzyków płucnych, zmniejszenie </a:t>
            </a:r>
            <a:r>
              <a:rPr lang="pl-PL" dirty="0" err="1">
                <a:effectLst/>
                <a:ea typeface="Calibri" panose="020F0502020204030204" pitchFamily="34" charset="0"/>
                <a:cs typeface="Times New Roman" panose="02020603050405020304" pitchFamily="18" charset="0"/>
              </a:rPr>
              <a:t>upowietrznienia</a:t>
            </a:r>
            <a:r>
              <a:rPr lang="pl-PL" dirty="0">
                <a:effectLst/>
                <a:ea typeface="Calibri" panose="020F0502020204030204" pitchFamily="34" charset="0"/>
                <a:cs typeface="Times New Roman" panose="02020603050405020304" pitchFamily="18" charset="0"/>
              </a:rPr>
              <a:t> pęcherzyków płucnych. </a:t>
            </a:r>
            <a:endParaRPr lang="pl-PL" dirty="0"/>
          </a:p>
          <a:p>
            <a:r>
              <a:rPr lang="pl-PL" dirty="0"/>
              <a:t>   3.faza bardzo ostra - ,która prowadzi do śmierci pacjenta.</a:t>
            </a:r>
          </a:p>
          <a:p>
            <a:endParaRPr lang="pl-PL" dirty="0"/>
          </a:p>
        </p:txBody>
      </p:sp>
      <p:pic>
        <p:nvPicPr>
          <p:cNvPr id="7" name="Symbol zastępczy obrazu 6">
            <a:extLst>
              <a:ext uri="{FF2B5EF4-FFF2-40B4-BE49-F238E27FC236}">
                <a16:creationId xmlns:a16="http://schemas.microsoft.com/office/drawing/2014/main" id="{4B4F3719-6FDE-4B57-B7A0-7A63A38254B5}"/>
              </a:ext>
            </a:extLst>
          </p:cNvPr>
          <p:cNvPicPr>
            <a:picLocks noGrp="1" noChangeAspect="1"/>
          </p:cNvPicPr>
          <p:nvPr>
            <p:ph type="pic" idx="1"/>
          </p:nvPr>
        </p:nvPicPr>
        <p:blipFill rotWithShape="1">
          <a:blip r:embed="rId3"/>
          <a:srcRect l="833" r="833"/>
          <a:stretch/>
        </p:blipFill>
        <p:spPr>
          <a:xfrm>
            <a:off x="6448780" y="1233311"/>
            <a:ext cx="3884613" cy="5528734"/>
          </a:xfrm>
          <a:prstGeom prst="rect">
            <a:avLst/>
          </a:prstGeom>
        </p:spPr>
      </p:pic>
    </p:spTree>
    <p:extLst>
      <p:ext uri="{BB962C8B-B14F-4D97-AF65-F5344CB8AC3E}">
        <p14:creationId xmlns:p14="http://schemas.microsoft.com/office/powerpoint/2010/main" val="1817763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advClick="0" advTm="5000">
        <p15:prstTrans prst="peelOff"/>
        <p:sndAc>
          <p:stSnd>
            <p:snd r:embed="rId2" name="camera.wav"/>
          </p:stSnd>
        </p:sndAc>
      </p:transition>
    </mc:Choice>
    <mc:Fallback xmlns="">
      <p:transition spd="slow" advClick="0" advTm="5000">
        <p:fade/>
        <p:sndAc>
          <p:stSnd>
            <p:snd r:embed="rId4" name="camera.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5E7A89-6DA7-4974-88C1-AF3A131F8A39}"/>
              </a:ext>
            </a:extLst>
          </p:cNvPr>
          <p:cNvSpPr>
            <a:spLocks noGrp="1"/>
          </p:cNvSpPr>
          <p:nvPr>
            <p:ph type="title"/>
          </p:nvPr>
        </p:nvSpPr>
        <p:spPr>
          <a:xfrm>
            <a:off x="646111" y="175080"/>
            <a:ext cx="9404723" cy="1385262"/>
          </a:xfrm>
        </p:spPr>
        <p:txBody>
          <a:bodyPr/>
          <a:lstStyle/>
          <a:p>
            <a:pPr algn="ctr"/>
            <a:r>
              <a:rPr lang="pl-PL" sz="3600" dirty="0"/>
              <a:t>Autentyczne obrazy płuc zarażonych</a:t>
            </a:r>
            <a:br>
              <a:rPr lang="pl-PL" sz="3600" dirty="0"/>
            </a:br>
            <a:r>
              <a:rPr lang="pl-PL" sz="3600" dirty="0"/>
              <a:t>COVID-19</a:t>
            </a:r>
          </a:p>
        </p:txBody>
      </p:sp>
      <p:pic>
        <p:nvPicPr>
          <p:cNvPr id="17" name="Symbol zastępczy zawartości 16">
            <a:extLst>
              <a:ext uri="{FF2B5EF4-FFF2-40B4-BE49-F238E27FC236}">
                <a16:creationId xmlns:a16="http://schemas.microsoft.com/office/drawing/2014/main" id="{84715536-B1BD-46F7-A582-5825127A79B0}"/>
              </a:ext>
            </a:extLst>
          </p:cNvPr>
          <p:cNvPicPr>
            <a:picLocks noGrp="1" noChangeAspect="1"/>
          </p:cNvPicPr>
          <p:nvPr>
            <p:ph sz="half" idx="2"/>
          </p:nvPr>
        </p:nvPicPr>
        <p:blipFill>
          <a:blip r:embed="rId3"/>
          <a:stretch>
            <a:fillRect/>
          </a:stretch>
        </p:blipFill>
        <p:spPr>
          <a:xfrm>
            <a:off x="6003646" y="2235200"/>
            <a:ext cx="5587900" cy="4447720"/>
          </a:xfrm>
        </p:spPr>
      </p:pic>
      <p:pic>
        <p:nvPicPr>
          <p:cNvPr id="15" name="Symbol zastępczy zawartości 14">
            <a:extLst>
              <a:ext uri="{FF2B5EF4-FFF2-40B4-BE49-F238E27FC236}">
                <a16:creationId xmlns:a16="http://schemas.microsoft.com/office/drawing/2014/main" id="{E89BE7EC-CD4D-415E-A023-A9B024410451}"/>
              </a:ext>
            </a:extLst>
          </p:cNvPr>
          <p:cNvPicPr>
            <a:picLocks noGrp="1" noChangeAspect="1"/>
          </p:cNvPicPr>
          <p:nvPr>
            <p:ph sz="half" idx="1"/>
          </p:nvPr>
        </p:nvPicPr>
        <p:blipFill>
          <a:blip r:embed="rId4"/>
          <a:stretch>
            <a:fillRect/>
          </a:stretch>
        </p:blipFill>
        <p:spPr>
          <a:xfrm>
            <a:off x="1309511" y="1560342"/>
            <a:ext cx="4121129" cy="5122578"/>
          </a:xfrm>
        </p:spPr>
      </p:pic>
      <p:sp>
        <p:nvSpPr>
          <p:cNvPr id="3" name="pole tekstowe 2">
            <a:extLst>
              <a:ext uri="{FF2B5EF4-FFF2-40B4-BE49-F238E27FC236}">
                <a16:creationId xmlns:a16="http://schemas.microsoft.com/office/drawing/2014/main" id="{C9CFE532-6DF8-4CC6-AFE2-720679A950B5}"/>
              </a:ext>
            </a:extLst>
          </p:cNvPr>
          <p:cNvSpPr txBox="1"/>
          <p:nvPr/>
        </p:nvSpPr>
        <p:spPr>
          <a:xfrm>
            <a:off x="6123448" y="1560342"/>
            <a:ext cx="6068552" cy="369332"/>
          </a:xfrm>
          <a:prstGeom prst="rect">
            <a:avLst/>
          </a:prstGeom>
          <a:noFill/>
        </p:spPr>
        <p:txBody>
          <a:bodyPr wrap="square" rtlCol="0">
            <a:spAutoFit/>
          </a:bodyPr>
          <a:lstStyle/>
          <a:p>
            <a:r>
              <a:rPr lang="pl-PL" dirty="0"/>
              <a:t>Świecące punkty to </a:t>
            </a:r>
            <a:r>
              <a:rPr lang="pl-PL"/>
              <a:t>płuca zarażone COVID-19</a:t>
            </a:r>
            <a:endParaRPr lang="pl-PL" dirty="0"/>
          </a:p>
        </p:txBody>
      </p:sp>
    </p:spTree>
    <p:extLst>
      <p:ext uri="{BB962C8B-B14F-4D97-AF65-F5344CB8AC3E}">
        <p14:creationId xmlns:p14="http://schemas.microsoft.com/office/powerpoint/2010/main" val="2417703953"/>
      </p:ext>
    </p:extLst>
  </p:cSld>
  <p:clrMapOvr>
    <a:masterClrMapping/>
  </p:clrMapOvr>
  <mc:AlternateContent xmlns:mc="http://schemas.openxmlformats.org/markup-compatibility/2006" xmlns:p14="http://schemas.microsoft.com/office/powerpoint/2010/main">
    <mc:Choice Requires="p14">
      <p:transition spd="slow" p14:dur="4250" advClick="0" advTm="3000">
        <p:push dir="u"/>
        <p:sndAc>
          <p:stSnd>
            <p:snd r:embed="rId2" name="camera.wav"/>
          </p:stSnd>
        </p:sndAc>
      </p:transition>
    </mc:Choice>
    <mc:Fallback xmlns="">
      <p:transition spd="slow" advClick="0" advTm="3000">
        <p:push dir="u"/>
        <p:sndAc>
          <p:stSnd>
            <p:snd r:embed="rId5" name="camera.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daty 3">
            <a:extLst>
              <a:ext uri="{FF2B5EF4-FFF2-40B4-BE49-F238E27FC236}">
                <a16:creationId xmlns:a16="http://schemas.microsoft.com/office/drawing/2014/main" id="{4DFDFD4A-07AF-4459-ABE9-166BC22AFDFA}"/>
              </a:ext>
            </a:extLst>
          </p:cNvPr>
          <p:cNvSpPr>
            <a:spLocks noGrp="1"/>
          </p:cNvSpPr>
          <p:nvPr>
            <p:ph type="dt" sz="half" idx="10"/>
          </p:nvPr>
        </p:nvSpPr>
        <p:spPr/>
        <p:txBody>
          <a:bodyPr/>
          <a:lstStyle/>
          <a:p>
            <a:pPr rtl="0"/>
            <a:fld id="{DA37154A-9283-472F-9D32-E032250E224B}" type="datetime1">
              <a:rPr lang="pl-PL" smtClean="0"/>
              <a:t>13.10.2020</a:t>
            </a:fld>
            <a:endParaRPr lang="en-US" dirty="0"/>
          </a:p>
        </p:txBody>
      </p:sp>
      <p:pic>
        <p:nvPicPr>
          <p:cNvPr id="6" name="Obraz 5">
            <a:extLst>
              <a:ext uri="{FF2B5EF4-FFF2-40B4-BE49-F238E27FC236}">
                <a16:creationId xmlns:a16="http://schemas.microsoft.com/office/drawing/2014/main" id="{3EBBA8F4-0F99-46E1-BE27-E2FFBA0CDDE7}"/>
              </a:ext>
            </a:extLst>
          </p:cNvPr>
          <p:cNvPicPr>
            <a:picLocks noChangeAspect="1"/>
          </p:cNvPicPr>
          <p:nvPr/>
        </p:nvPicPr>
        <p:blipFill>
          <a:blip r:embed="rId3"/>
          <a:stretch>
            <a:fillRect/>
          </a:stretch>
        </p:blipFill>
        <p:spPr>
          <a:xfrm>
            <a:off x="1004712" y="133319"/>
            <a:ext cx="5419396" cy="6523630"/>
          </a:xfrm>
          <a:prstGeom prst="rect">
            <a:avLst/>
          </a:prstGeom>
        </p:spPr>
      </p:pic>
      <p:pic>
        <p:nvPicPr>
          <p:cNvPr id="8" name="Obraz 7">
            <a:extLst>
              <a:ext uri="{FF2B5EF4-FFF2-40B4-BE49-F238E27FC236}">
                <a16:creationId xmlns:a16="http://schemas.microsoft.com/office/drawing/2014/main" id="{FF9C3328-83A2-4B10-8A1C-69278E73116D}"/>
              </a:ext>
            </a:extLst>
          </p:cNvPr>
          <p:cNvPicPr>
            <a:picLocks noChangeAspect="1"/>
          </p:cNvPicPr>
          <p:nvPr/>
        </p:nvPicPr>
        <p:blipFill>
          <a:blip r:embed="rId4"/>
          <a:stretch>
            <a:fillRect/>
          </a:stretch>
        </p:blipFill>
        <p:spPr>
          <a:xfrm>
            <a:off x="6648450" y="167186"/>
            <a:ext cx="5543550" cy="6523630"/>
          </a:xfrm>
          <a:prstGeom prst="rect">
            <a:avLst/>
          </a:prstGeom>
        </p:spPr>
      </p:pic>
    </p:spTree>
    <p:extLst>
      <p:ext uri="{BB962C8B-B14F-4D97-AF65-F5344CB8AC3E}">
        <p14:creationId xmlns:p14="http://schemas.microsoft.com/office/powerpoint/2010/main" val="1276590822"/>
      </p:ext>
    </p:extLst>
  </p:cSld>
  <p:clrMapOvr>
    <a:masterClrMapping/>
  </p:clrMapOvr>
  <mc:AlternateContent xmlns:mc="http://schemas.openxmlformats.org/markup-compatibility/2006" xmlns:p14="http://schemas.microsoft.com/office/powerpoint/2010/main">
    <mc:Choice Requires="p14">
      <p:transition spd="slow" p14:dur="3500" advClick="0" advTm="3000">
        <p:circle/>
        <p:sndAc>
          <p:stSnd>
            <p:snd r:embed="rId2" name="camera.wav"/>
          </p:stSnd>
        </p:sndAc>
      </p:transition>
    </mc:Choice>
    <mc:Fallback xmlns="">
      <p:transition spd="slow" advClick="0" advTm="3000">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500" fill="hold"/>
                                        <p:tgtEl>
                                          <p:spTgt spid="6"/>
                                        </p:tgtEl>
                                        <p:attrNameLst>
                                          <p:attrName>ppt_x</p:attrName>
                                        </p:attrNameLst>
                                      </p:cBhvr>
                                      <p:tavLst>
                                        <p:tav tm="0">
                                          <p:val>
                                            <p:strVal val="#ppt_x"/>
                                          </p:val>
                                        </p:tav>
                                        <p:tav tm="100000">
                                          <p:val>
                                            <p:strVal val="#ppt_x"/>
                                          </p:val>
                                        </p:tav>
                                      </p:tavLst>
                                    </p:anim>
                                    <p:anim calcmode="lin" valueType="num">
                                      <p:cBhvr additive="base">
                                        <p:cTn id="8" dur="3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29E93C0-AD7A-4A6A-A08F-C782BF840C80}"/>
              </a:ext>
            </a:extLst>
          </p:cNvPr>
          <p:cNvSpPr>
            <a:spLocks noGrp="1"/>
          </p:cNvSpPr>
          <p:nvPr>
            <p:ph type="title"/>
          </p:nvPr>
        </p:nvSpPr>
        <p:spPr>
          <a:xfrm>
            <a:off x="8191925" y="1325880"/>
            <a:ext cx="3352375" cy="3066507"/>
          </a:xfrm>
        </p:spPr>
        <p:txBody>
          <a:bodyPr vert="horz" lIns="91440" tIns="45720" rIns="91440" bIns="45720" rtlCol="0" anchor="b">
            <a:normAutofit fontScale="90000"/>
          </a:bodyPr>
          <a:lstStyle/>
          <a:p>
            <a:r>
              <a:rPr lang="en-US" sz="3600" b="0" i="0" kern="1200" dirty="0" err="1">
                <a:solidFill>
                  <a:srgbClr val="EBEBEB"/>
                </a:solidFill>
                <a:latin typeface="+mj-lt"/>
                <a:ea typeface="+mj-ea"/>
                <a:cs typeface="+mj-cs"/>
              </a:rPr>
              <a:t>Różnica</a:t>
            </a:r>
            <a:r>
              <a:rPr lang="en-US" sz="3600" b="0" i="0" kern="1200" dirty="0">
                <a:solidFill>
                  <a:srgbClr val="EBEBEB"/>
                </a:solidFill>
                <a:latin typeface="+mj-lt"/>
                <a:ea typeface="+mj-ea"/>
                <a:cs typeface="+mj-cs"/>
              </a:rPr>
              <a:t> w </a:t>
            </a:r>
            <a:r>
              <a:rPr lang="en-US" sz="3600" b="0" i="0" kern="1200" dirty="0" err="1">
                <a:solidFill>
                  <a:srgbClr val="EBEBEB"/>
                </a:solidFill>
                <a:latin typeface="+mj-lt"/>
                <a:ea typeface="+mj-ea"/>
                <a:cs typeface="+mj-cs"/>
              </a:rPr>
              <a:t>objawach</a:t>
            </a:r>
            <a:br>
              <a:rPr lang="pl-PL" sz="3600" b="0" i="0" kern="1200" dirty="0">
                <a:solidFill>
                  <a:srgbClr val="EBEBEB"/>
                </a:solidFill>
                <a:latin typeface="+mj-lt"/>
                <a:ea typeface="+mj-ea"/>
                <a:cs typeface="+mj-cs"/>
              </a:rPr>
            </a:br>
            <a:r>
              <a:rPr lang="pl-PL" sz="3600" b="0" i="0" kern="1200" dirty="0">
                <a:solidFill>
                  <a:srgbClr val="EBEBEB"/>
                </a:solidFill>
                <a:latin typeface="+mj-lt"/>
                <a:ea typeface="+mj-ea"/>
                <a:cs typeface="+mj-cs"/>
              </a:rPr>
              <a:t>pomiędzy </a:t>
            </a:r>
            <a:r>
              <a:rPr lang="pl-PL" sz="3600" b="0" i="0" kern="1200" dirty="0" err="1">
                <a:solidFill>
                  <a:srgbClr val="EBEBEB"/>
                </a:solidFill>
                <a:latin typeface="+mj-lt"/>
                <a:ea typeface="+mj-ea"/>
                <a:cs typeface="+mj-cs"/>
              </a:rPr>
              <a:t>koronawirusem</a:t>
            </a:r>
            <a:r>
              <a:rPr lang="pl-PL" sz="3600" b="0" i="0" kern="1200" dirty="0">
                <a:solidFill>
                  <a:srgbClr val="EBEBEB"/>
                </a:solidFill>
                <a:latin typeface="+mj-lt"/>
                <a:ea typeface="+mj-ea"/>
                <a:cs typeface="+mj-cs"/>
              </a:rPr>
              <a:t>, przeziębieniem a grypą .</a:t>
            </a:r>
            <a:endParaRPr lang="en-US" sz="3600" b="0" i="0" kern="1200" dirty="0">
              <a:solidFill>
                <a:srgbClr val="EBEBEB"/>
              </a:solidFill>
              <a:latin typeface="+mj-lt"/>
              <a:ea typeface="+mj-ea"/>
              <a:cs typeface="+mj-cs"/>
            </a:endParaRPr>
          </a:p>
        </p:txBody>
      </p:sp>
      <p:sp>
        <p:nvSpPr>
          <p:cNvPr id="2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Symbol zastępczy zawartości 5">
            <a:extLst>
              <a:ext uri="{FF2B5EF4-FFF2-40B4-BE49-F238E27FC236}">
                <a16:creationId xmlns:a16="http://schemas.microsoft.com/office/drawing/2014/main" id="{7B342CA4-73E8-4BC8-A017-D423448B49C3}"/>
              </a:ext>
            </a:extLst>
          </p:cNvPr>
          <p:cNvPicPr>
            <a:picLocks noGrp="1" noChangeAspect="1"/>
          </p:cNvPicPr>
          <p:nvPr>
            <p:ph idx="1"/>
          </p:nvPr>
        </p:nvPicPr>
        <p:blipFill>
          <a:blip r:embed="rId7"/>
          <a:stretch>
            <a:fillRect/>
          </a:stretch>
        </p:blipFill>
        <p:spPr>
          <a:xfrm>
            <a:off x="98475" y="506437"/>
            <a:ext cx="7610620" cy="6153442"/>
          </a:xfrm>
          <a:prstGeom prst="rect">
            <a:avLst/>
          </a:prstGeom>
          <a:effectLst/>
        </p:spPr>
      </p:pic>
    </p:spTree>
    <p:extLst>
      <p:ext uri="{BB962C8B-B14F-4D97-AF65-F5344CB8AC3E}">
        <p14:creationId xmlns:p14="http://schemas.microsoft.com/office/powerpoint/2010/main" val="2518088232"/>
      </p:ext>
    </p:extLst>
  </p:cSld>
  <p:clrMapOvr>
    <a:masterClrMapping/>
  </p:clrMapOvr>
  <mc:AlternateContent xmlns:mc="http://schemas.openxmlformats.org/markup-compatibility/2006" xmlns:p14="http://schemas.microsoft.com/office/powerpoint/2010/main">
    <mc:Choice Requires="p14">
      <p:transition spd="slow" p14:dur="4250" advClick="0" advTm="3000">
        <p:split orient="vert"/>
        <p:sndAc>
          <p:stSnd>
            <p:snd r:embed="rId2" name="whoosh.wav"/>
          </p:stSnd>
        </p:sndAc>
      </p:transition>
    </mc:Choice>
    <mc:Fallback xmlns="">
      <p:transition spd="slow" advClick="0" advTm="3000">
        <p:split orient="vert"/>
        <p:sndAc>
          <p:stSnd>
            <p:snd r:embed="rId8" name="whoosh.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2A4F1841-3016-479B-9B5B-825C59DA1B12}"/>
              </a:ext>
            </a:extLst>
          </p:cNvPr>
          <p:cNvSpPr>
            <a:spLocks noGrp="1"/>
          </p:cNvSpPr>
          <p:nvPr>
            <p:ph type="title"/>
          </p:nvPr>
        </p:nvSpPr>
        <p:spPr>
          <a:xfrm>
            <a:off x="5282381" y="629266"/>
            <a:ext cx="4767471" cy="1641986"/>
          </a:xfrm>
        </p:spPr>
        <p:txBody>
          <a:bodyPr vert="horz" lIns="91440" tIns="45720" rIns="91440" bIns="45720" rtlCol="0" anchor="t">
            <a:normAutofit/>
          </a:bodyPr>
          <a:lstStyle/>
          <a:p>
            <a:pPr>
              <a:lnSpc>
                <a:spcPct val="90000"/>
              </a:lnSpc>
            </a:pPr>
            <a:r>
              <a:rPr lang="en-US" sz="3600"/>
              <a:t>Wydano książkę</a:t>
            </a:r>
            <a:br>
              <a:rPr lang="en-US" sz="3600"/>
            </a:br>
            <a:r>
              <a:rPr lang="en-US" sz="3600"/>
              <a:t>„PANDEMIA”</a:t>
            </a:r>
            <a:br>
              <a:rPr lang="en-US" sz="3600"/>
            </a:br>
            <a:r>
              <a:rPr lang="en-US" sz="3600"/>
              <a:t>Pawła Kapusty</a:t>
            </a:r>
          </a:p>
        </p:txBody>
      </p:sp>
      <p:pic>
        <p:nvPicPr>
          <p:cNvPr id="7" name="Symbol zastępczy zawartości 6">
            <a:extLst>
              <a:ext uri="{FF2B5EF4-FFF2-40B4-BE49-F238E27FC236}">
                <a16:creationId xmlns:a16="http://schemas.microsoft.com/office/drawing/2014/main" id="{C7266731-346F-4CBC-AF3D-838C018C19B1}"/>
              </a:ext>
            </a:extLst>
          </p:cNvPr>
          <p:cNvPicPr>
            <a:picLocks noGrp="1" noChangeAspect="1"/>
          </p:cNvPicPr>
          <p:nvPr>
            <p:ph idx="1"/>
          </p:nvPr>
        </p:nvPicPr>
        <p:blipFill rotWithShape="1">
          <a:blip r:embed="rId8"/>
          <a:srcRect r="1" b="3590"/>
          <a:stretch/>
        </p:blipFill>
        <p:spPr>
          <a:xfrm>
            <a:off x="124177" y="10"/>
            <a:ext cx="4510501" cy="6659869"/>
          </a:xfrm>
          <a:prstGeom prst="rect">
            <a:avLst/>
          </a:prstGeom>
        </p:spPr>
      </p:pic>
      <p:sp>
        <p:nvSpPr>
          <p:cNvPr id="4" name="Symbol zastępczy tekstu 3">
            <a:extLst>
              <a:ext uri="{FF2B5EF4-FFF2-40B4-BE49-F238E27FC236}">
                <a16:creationId xmlns:a16="http://schemas.microsoft.com/office/drawing/2014/main" id="{219EEF18-5591-499D-94CD-661231344D11}"/>
              </a:ext>
            </a:extLst>
          </p:cNvPr>
          <p:cNvSpPr>
            <a:spLocks noGrp="1"/>
          </p:cNvSpPr>
          <p:nvPr>
            <p:ph type="body" sz="half" idx="2"/>
          </p:nvPr>
        </p:nvSpPr>
        <p:spPr>
          <a:xfrm>
            <a:off x="5282381" y="2438400"/>
            <a:ext cx="4767471" cy="3809999"/>
          </a:xfrm>
        </p:spPr>
        <p:txBody>
          <a:bodyPr vert="horz" lIns="91440" tIns="45720" rIns="91440" bIns="45720" rtlCol="0">
            <a:normAutofit/>
          </a:bodyPr>
          <a:lstStyle/>
          <a:p>
            <a:pPr>
              <a:lnSpc>
                <a:spcPct val="90000"/>
              </a:lnSpc>
            </a:pPr>
            <a:r>
              <a:rPr lang="en-US" sz="1300" dirty="0"/>
              <a:t>Co </a:t>
            </a:r>
            <a:r>
              <a:rPr lang="en-US" sz="1300" dirty="0" err="1"/>
              <a:t>działo</a:t>
            </a:r>
            <a:r>
              <a:rPr lang="en-US" sz="1300" dirty="0"/>
              <a:t> </a:t>
            </a:r>
            <a:r>
              <a:rPr lang="en-US" sz="1300" dirty="0" err="1"/>
              <a:t>się</a:t>
            </a:r>
            <a:r>
              <a:rPr lang="en-US" sz="1300" dirty="0"/>
              <a:t> </a:t>
            </a:r>
            <a:r>
              <a:rPr lang="en-US" sz="1300" dirty="0" err="1"/>
              <a:t>na</a:t>
            </a:r>
            <a:r>
              <a:rPr lang="en-US" sz="1300" dirty="0"/>
              <a:t> </a:t>
            </a:r>
            <a:r>
              <a:rPr lang="en-US" sz="1300" dirty="0" err="1"/>
              <a:t>linii</a:t>
            </a:r>
            <a:r>
              <a:rPr lang="en-US" sz="1300" dirty="0"/>
              <a:t> </a:t>
            </a:r>
            <a:r>
              <a:rPr lang="en-US" sz="1300" dirty="0" err="1"/>
              <a:t>frontu</a:t>
            </a:r>
            <a:r>
              <a:rPr lang="en-US" sz="1300" dirty="0"/>
              <a:t> </a:t>
            </a:r>
            <a:r>
              <a:rPr lang="en-US" sz="1300" dirty="0" err="1"/>
              <a:t>podczas</a:t>
            </a:r>
            <a:r>
              <a:rPr lang="en-US" sz="1300" dirty="0"/>
              <a:t> </a:t>
            </a:r>
            <a:r>
              <a:rPr lang="en-US" sz="1300" dirty="0" err="1"/>
              <a:t>pierwszej</a:t>
            </a:r>
            <a:r>
              <a:rPr lang="en-US" sz="1300" dirty="0"/>
              <a:t> </a:t>
            </a:r>
            <a:r>
              <a:rPr lang="en-US" sz="1300" dirty="0" err="1"/>
              <a:t>fali</a:t>
            </a:r>
            <a:r>
              <a:rPr lang="en-US" sz="1300" dirty="0"/>
              <a:t> </a:t>
            </a:r>
            <a:r>
              <a:rPr lang="en-US" sz="1300" dirty="0" err="1"/>
              <a:t>zachorowań</a:t>
            </a:r>
            <a:r>
              <a:rPr lang="en-US" sz="1300" dirty="0"/>
              <a:t> </a:t>
            </a:r>
            <a:r>
              <a:rPr lang="en-US" sz="1300" dirty="0" err="1"/>
              <a:t>na</a:t>
            </a:r>
            <a:r>
              <a:rPr lang="en-US" sz="1300" dirty="0"/>
              <a:t> </a:t>
            </a:r>
            <a:r>
              <a:rPr lang="en-US" sz="1300" dirty="0" err="1"/>
              <a:t>koronowirusa</a:t>
            </a:r>
            <a:r>
              <a:rPr lang="en-US" sz="1300" dirty="0"/>
              <a:t>?</a:t>
            </a:r>
          </a:p>
          <a:p>
            <a:pPr>
              <a:lnSpc>
                <a:spcPct val="90000"/>
              </a:lnSpc>
            </a:pPr>
            <a:r>
              <a:rPr lang="en-US" sz="1300" dirty="0"/>
              <a:t> Jak </a:t>
            </a:r>
            <a:r>
              <a:rPr lang="en-US" sz="1300" dirty="0" err="1"/>
              <a:t>wyglądały</a:t>
            </a:r>
            <a:r>
              <a:rPr lang="en-US" sz="1300" dirty="0"/>
              <a:t> </a:t>
            </a:r>
            <a:r>
              <a:rPr lang="en-US" sz="1300" dirty="0" err="1"/>
              <a:t>te</a:t>
            </a:r>
            <a:r>
              <a:rPr lang="en-US" sz="1300" dirty="0"/>
              <a:t> </a:t>
            </a:r>
            <a:r>
              <a:rPr lang="en-US" sz="1300" dirty="0" err="1"/>
              <a:t>pełne</a:t>
            </a:r>
            <a:r>
              <a:rPr lang="en-US" sz="1300" dirty="0"/>
              <a:t> </a:t>
            </a:r>
            <a:r>
              <a:rPr lang="en-US" sz="1300" dirty="0" err="1"/>
              <a:t>napięcia</a:t>
            </a:r>
            <a:r>
              <a:rPr lang="en-US" sz="1300" dirty="0"/>
              <a:t>, </a:t>
            </a:r>
            <a:r>
              <a:rPr lang="en-US" sz="1300" dirty="0" err="1"/>
              <a:t>obaw</a:t>
            </a:r>
            <a:r>
              <a:rPr lang="en-US" sz="1300" dirty="0"/>
              <a:t> </a:t>
            </a:r>
            <a:r>
              <a:rPr lang="en-US" sz="1300" dirty="0" err="1"/>
              <a:t>i</a:t>
            </a:r>
            <a:r>
              <a:rPr lang="en-US" sz="1300" dirty="0"/>
              <a:t> </a:t>
            </a:r>
            <a:r>
              <a:rPr lang="en-US" sz="1300" dirty="0" err="1"/>
              <a:t>dramatów</a:t>
            </a:r>
            <a:r>
              <a:rPr lang="en-US" sz="1300" dirty="0"/>
              <a:t> </a:t>
            </a:r>
            <a:r>
              <a:rPr lang="en-US" sz="1300" dirty="0" err="1"/>
              <a:t>dni</a:t>
            </a:r>
            <a:r>
              <a:rPr lang="en-US" sz="1300" dirty="0"/>
              <a:t>?</a:t>
            </a:r>
          </a:p>
          <a:p>
            <a:pPr>
              <a:lnSpc>
                <a:spcPct val="90000"/>
              </a:lnSpc>
            </a:pPr>
            <a:r>
              <a:rPr lang="en-US" sz="1300" dirty="0"/>
              <a:t>Jak </a:t>
            </a:r>
            <a:r>
              <a:rPr lang="en-US" sz="1300" dirty="0" err="1"/>
              <a:t>sobie</a:t>
            </a:r>
            <a:r>
              <a:rPr lang="en-US" sz="1300" dirty="0"/>
              <a:t> </a:t>
            </a:r>
            <a:r>
              <a:rPr lang="en-US" sz="1300" dirty="0" err="1"/>
              <a:t>radzili</a:t>
            </a:r>
            <a:r>
              <a:rPr lang="en-US" sz="1300" dirty="0"/>
              <a:t> </a:t>
            </a:r>
            <a:r>
              <a:rPr lang="en-US" sz="1300" dirty="0" err="1"/>
              <a:t>ratownicy</a:t>
            </a:r>
            <a:r>
              <a:rPr lang="en-US" sz="1300" dirty="0"/>
              <a:t> </a:t>
            </a:r>
            <a:r>
              <a:rPr lang="en-US" sz="1300" dirty="0" err="1"/>
              <a:t>medyczni</a:t>
            </a:r>
            <a:r>
              <a:rPr lang="en-US" sz="1300" dirty="0"/>
              <a:t>, </a:t>
            </a:r>
            <a:r>
              <a:rPr lang="en-US" sz="1300" dirty="0" err="1"/>
              <a:t>pielęgniarki</a:t>
            </a:r>
            <a:r>
              <a:rPr lang="en-US" sz="1300" dirty="0"/>
              <a:t>, </a:t>
            </a:r>
            <a:r>
              <a:rPr lang="en-US" sz="1300" dirty="0" err="1"/>
              <a:t>diagności</a:t>
            </a:r>
            <a:r>
              <a:rPr lang="en-US" sz="1300" dirty="0"/>
              <a:t> </a:t>
            </a:r>
            <a:r>
              <a:rPr lang="en-US" sz="1300" dirty="0" err="1"/>
              <a:t>laboratoryjni</a:t>
            </a:r>
            <a:r>
              <a:rPr lang="en-US" sz="1300" dirty="0"/>
              <a:t> – </a:t>
            </a:r>
            <a:r>
              <a:rPr lang="en-US" sz="1300" dirty="0" err="1"/>
              <a:t>osoby</a:t>
            </a:r>
            <a:r>
              <a:rPr lang="en-US" sz="1300" dirty="0"/>
              <a:t> </a:t>
            </a:r>
            <a:r>
              <a:rPr lang="en-US" sz="1300" dirty="0" err="1"/>
              <a:t>bezpośrednio</a:t>
            </a:r>
            <a:r>
              <a:rPr lang="en-US" sz="1300" dirty="0"/>
              <a:t> </a:t>
            </a:r>
            <a:r>
              <a:rPr lang="en-US" sz="1300" dirty="0" err="1"/>
              <a:t>stawiające</a:t>
            </a:r>
            <a:r>
              <a:rPr lang="en-US" sz="1300" dirty="0"/>
              <a:t> </a:t>
            </a:r>
            <a:r>
              <a:rPr lang="en-US" sz="1300" dirty="0" err="1"/>
              <a:t>czoła</a:t>
            </a:r>
            <a:r>
              <a:rPr lang="en-US" sz="1300" dirty="0"/>
              <a:t> </a:t>
            </a:r>
            <a:r>
              <a:rPr lang="en-US" sz="1300" dirty="0" err="1"/>
              <a:t>nowemu</a:t>
            </a:r>
            <a:r>
              <a:rPr lang="en-US" sz="1300" dirty="0"/>
              <a:t> </a:t>
            </a:r>
            <a:r>
              <a:rPr lang="en-US" sz="1300" dirty="0" err="1"/>
              <a:t>zagrożeniu</a:t>
            </a:r>
            <a:r>
              <a:rPr lang="en-US" sz="1300" dirty="0"/>
              <a:t> </a:t>
            </a:r>
            <a:r>
              <a:rPr lang="en-US" sz="1300" dirty="0" err="1"/>
              <a:t>i</a:t>
            </a:r>
            <a:r>
              <a:rPr lang="en-US" sz="1300" dirty="0"/>
              <a:t> </a:t>
            </a:r>
            <a:r>
              <a:rPr lang="en-US" sz="1300" dirty="0" err="1"/>
              <a:t>walczące</a:t>
            </a:r>
            <a:r>
              <a:rPr lang="en-US" sz="1300" dirty="0"/>
              <a:t> o </a:t>
            </a:r>
            <a:r>
              <a:rPr lang="en-US" sz="1300" dirty="0" err="1"/>
              <a:t>życie</a:t>
            </a:r>
            <a:r>
              <a:rPr lang="en-US" sz="1300" dirty="0"/>
              <a:t> </a:t>
            </a:r>
            <a:r>
              <a:rPr lang="en-US" sz="1300" dirty="0" err="1"/>
              <a:t>i</a:t>
            </a:r>
            <a:r>
              <a:rPr lang="en-US" sz="1300" dirty="0"/>
              <a:t> </a:t>
            </a:r>
            <a:r>
              <a:rPr lang="en-US" sz="1300" dirty="0" err="1"/>
              <a:t>zdrowie</a:t>
            </a:r>
            <a:r>
              <a:rPr lang="en-US" sz="1300" dirty="0"/>
              <a:t> </a:t>
            </a:r>
            <a:r>
              <a:rPr lang="en-US" sz="1300" dirty="0" err="1"/>
              <a:t>innych</a:t>
            </a:r>
            <a:r>
              <a:rPr lang="en-US" sz="1300" dirty="0"/>
              <a:t>?</a:t>
            </a:r>
          </a:p>
          <a:p>
            <a:pPr>
              <a:lnSpc>
                <a:spcPct val="90000"/>
              </a:lnSpc>
            </a:pPr>
            <a:r>
              <a:rPr lang="en-US" sz="1300" dirty="0" err="1"/>
              <a:t>Pracownicy</a:t>
            </a:r>
            <a:r>
              <a:rPr lang="en-US" sz="1300" dirty="0"/>
              <a:t> </a:t>
            </a:r>
            <a:r>
              <a:rPr lang="en-US" sz="1300" dirty="0" err="1"/>
              <a:t>hospicjum</a:t>
            </a:r>
            <a:r>
              <a:rPr lang="en-US" sz="1300" dirty="0"/>
              <a:t>, </a:t>
            </a:r>
            <a:r>
              <a:rPr lang="en-US" sz="1300" dirty="0" err="1"/>
              <a:t>sprzedawcy</a:t>
            </a:r>
            <a:r>
              <a:rPr lang="en-US" sz="1300" dirty="0"/>
              <a:t> w</a:t>
            </a:r>
            <a:r>
              <a:rPr lang="pl-PL" sz="1300" dirty="0"/>
              <a:t> </a:t>
            </a:r>
            <a:r>
              <a:rPr lang="en-US" sz="1300" dirty="0" err="1"/>
              <a:t>dyskontach</a:t>
            </a:r>
            <a:r>
              <a:rPr lang="pl-PL" sz="1300" dirty="0"/>
              <a:t>,</a:t>
            </a:r>
          </a:p>
          <a:p>
            <a:pPr>
              <a:lnSpc>
                <a:spcPct val="90000"/>
              </a:lnSpc>
            </a:pPr>
            <a:r>
              <a:rPr lang="en-US" sz="1300" dirty="0" err="1"/>
              <a:t>funkcjonariusze</a:t>
            </a:r>
            <a:r>
              <a:rPr lang="en-US" sz="1300" dirty="0"/>
              <a:t> </a:t>
            </a:r>
            <a:r>
              <a:rPr lang="en-US" sz="1300" dirty="0" err="1"/>
              <a:t>służby</a:t>
            </a:r>
            <a:r>
              <a:rPr lang="en-US" sz="1300" dirty="0"/>
              <a:t> </a:t>
            </a:r>
            <a:r>
              <a:rPr lang="en-US" sz="1300" dirty="0" err="1"/>
              <a:t>więziennej,listonosze,pracownicy</a:t>
            </a:r>
            <a:r>
              <a:rPr lang="en-US" sz="1300" dirty="0"/>
              <a:t> </a:t>
            </a:r>
            <a:r>
              <a:rPr lang="en-US" sz="1300" dirty="0" err="1"/>
              <a:t>zakładów</a:t>
            </a:r>
            <a:r>
              <a:rPr lang="en-US" sz="1300" dirty="0"/>
              <a:t> </a:t>
            </a:r>
            <a:r>
              <a:rPr lang="en-US" sz="1300" dirty="0" err="1"/>
              <a:t>pogrzebowych</a:t>
            </a:r>
            <a:r>
              <a:rPr lang="en-US" sz="1300" dirty="0"/>
              <a:t>, </a:t>
            </a:r>
            <a:r>
              <a:rPr lang="en-US" sz="1300" dirty="0" err="1"/>
              <a:t>nauczyciele</a:t>
            </a:r>
            <a:r>
              <a:rPr lang="en-US" sz="1300" dirty="0"/>
              <a:t> w </a:t>
            </a:r>
            <a:r>
              <a:rPr lang="en-US" sz="1300" dirty="0" err="1"/>
              <a:t>końcu</a:t>
            </a:r>
            <a:r>
              <a:rPr lang="en-US" sz="1300" dirty="0"/>
              <a:t> </a:t>
            </a:r>
            <a:r>
              <a:rPr lang="en-US" sz="1300" dirty="0" err="1"/>
              <a:t>pacjenci</a:t>
            </a:r>
            <a:r>
              <a:rPr lang="en-US" sz="1300" dirty="0"/>
              <a:t>- </a:t>
            </a:r>
            <a:r>
              <a:rPr lang="en-US" sz="1300" dirty="0" err="1"/>
              <a:t>zarówno</a:t>
            </a:r>
            <a:r>
              <a:rPr lang="en-US" sz="1300" dirty="0"/>
              <a:t> ci </a:t>
            </a:r>
            <a:r>
              <a:rPr lang="en-US" sz="1300" dirty="0" err="1"/>
              <a:t>zmagający</a:t>
            </a:r>
            <a:r>
              <a:rPr lang="en-US" sz="1300" dirty="0"/>
              <a:t> </a:t>
            </a:r>
            <a:r>
              <a:rPr lang="en-US" sz="1300" dirty="0" err="1"/>
              <a:t>się</a:t>
            </a:r>
            <a:r>
              <a:rPr lang="en-US" sz="1300" dirty="0"/>
              <a:t> z </a:t>
            </a:r>
            <a:r>
              <a:rPr lang="en-US" sz="1300" dirty="0" err="1"/>
              <a:t>koronawirusem</a:t>
            </a:r>
            <a:r>
              <a:rPr lang="en-US" sz="1300" dirty="0"/>
              <a:t>, jak </a:t>
            </a:r>
            <a:r>
              <a:rPr lang="en-US" sz="1300" dirty="0" err="1"/>
              <a:t>i</a:t>
            </a:r>
            <a:r>
              <a:rPr lang="en-US" sz="1300" dirty="0"/>
              <a:t> </a:t>
            </a:r>
            <a:r>
              <a:rPr lang="en-US" sz="1300" dirty="0" err="1"/>
              <a:t>cierpiący</a:t>
            </a:r>
            <a:r>
              <a:rPr lang="en-US" sz="1300" dirty="0"/>
              <a:t> z </a:t>
            </a:r>
            <a:r>
              <a:rPr lang="en-US" sz="1300" dirty="0" err="1"/>
              <a:t>powodu</a:t>
            </a:r>
            <a:r>
              <a:rPr lang="en-US" sz="1300" dirty="0"/>
              <a:t> </a:t>
            </a:r>
            <a:r>
              <a:rPr lang="en-US" sz="1300" dirty="0" err="1"/>
              <a:t>innych</a:t>
            </a:r>
            <a:r>
              <a:rPr lang="en-US" sz="1300" dirty="0"/>
              <a:t> </a:t>
            </a:r>
            <a:r>
              <a:rPr lang="en-US" sz="1300" dirty="0" err="1"/>
              <a:t>chorób</a:t>
            </a:r>
            <a:r>
              <a:rPr lang="en-US" sz="1300" dirty="0"/>
              <a:t> </a:t>
            </a:r>
            <a:r>
              <a:rPr lang="en-US" sz="1300" dirty="0" err="1"/>
              <a:t>oraz</a:t>
            </a:r>
            <a:r>
              <a:rPr lang="en-US" sz="1300" dirty="0"/>
              <a:t> </a:t>
            </a:r>
            <a:r>
              <a:rPr lang="en-US" sz="1300" dirty="0" err="1"/>
              <a:t>utrudzonego</a:t>
            </a:r>
            <a:r>
              <a:rPr lang="en-US" sz="1300" dirty="0"/>
              <a:t> </a:t>
            </a:r>
            <a:r>
              <a:rPr lang="en-US" sz="1300" dirty="0" err="1"/>
              <a:t>dostępu</a:t>
            </a:r>
            <a:r>
              <a:rPr lang="en-US" sz="1300" dirty="0"/>
              <a:t> do </a:t>
            </a:r>
            <a:r>
              <a:rPr lang="en-US" sz="1300" dirty="0" err="1"/>
              <a:t>lekarzy</a:t>
            </a:r>
            <a:r>
              <a:rPr lang="en-US" sz="1300" dirty="0"/>
              <a:t>…..ich </a:t>
            </a:r>
            <a:r>
              <a:rPr lang="en-US" sz="1300" dirty="0" err="1"/>
              <a:t>życie</a:t>
            </a:r>
            <a:r>
              <a:rPr lang="en-US" sz="1300" dirty="0"/>
              <a:t> </a:t>
            </a:r>
            <a:r>
              <a:rPr lang="en-US" sz="1300" dirty="0" err="1"/>
              <a:t>też</a:t>
            </a:r>
            <a:r>
              <a:rPr lang="en-US" sz="1300" dirty="0"/>
              <a:t> </a:t>
            </a:r>
            <a:r>
              <a:rPr lang="en-US" sz="1300" dirty="0" err="1"/>
              <a:t>stanęło</a:t>
            </a:r>
            <a:r>
              <a:rPr lang="en-US" sz="1300" dirty="0"/>
              <a:t> </a:t>
            </a:r>
            <a:r>
              <a:rPr lang="en-US" sz="1300" dirty="0" err="1"/>
              <a:t>na</a:t>
            </a:r>
            <a:r>
              <a:rPr lang="en-US" sz="1300" dirty="0"/>
              <a:t> </a:t>
            </a:r>
            <a:r>
              <a:rPr lang="en-US" sz="1300" dirty="0" err="1"/>
              <a:t>głowie</a:t>
            </a:r>
            <a:r>
              <a:rPr lang="en-US" sz="1300" dirty="0"/>
              <a:t>.</a:t>
            </a:r>
          </a:p>
          <a:p>
            <a:pPr>
              <a:lnSpc>
                <a:spcPct val="90000"/>
              </a:lnSpc>
            </a:pPr>
            <a:r>
              <a:rPr lang="en-US" sz="1300" dirty="0" err="1"/>
              <a:t>Przeczytajcie</a:t>
            </a:r>
            <a:r>
              <a:rPr lang="en-US" sz="1300" dirty="0"/>
              <a:t> </a:t>
            </a:r>
            <a:r>
              <a:rPr lang="en-US" sz="1300" dirty="0" err="1"/>
              <a:t>tę</a:t>
            </a:r>
            <a:r>
              <a:rPr lang="en-US" sz="1300" dirty="0"/>
              <a:t> </a:t>
            </a:r>
            <a:r>
              <a:rPr lang="en-US" sz="1300" dirty="0" err="1"/>
              <a:t>mocną</a:t>
            </a:r>
            <a:r>
              <a:rPr lang="en-US" sz="1300" dirty="0"/>
              <a:t> </a:t>
            </a:r>
            <a:r>
              <a:rPr lang="en-US" sz="1300" dirty="0" err="1"/>
              <a:t>chwilami</a:t>
            </a:r>
            <a:r>
              <a:rPr lang="en-US" sz="1300" dirty="0"/>
              <a:t> </a:t>
            </a:r>
            <a:r>
              <a:rPr lang="en-US" sz="1300" dirty="0" err="1"/>
              <a:t>wstrząsającą</a:t>
            </a:r>
            <a:r>
              <a:rPr lang="en-US" sz="1300" dirty="0"/>
              <a:t> </a:t>
            </a:r>
            <a:r>
              <a:rPr lang="en-US" sz="1300" dirty="0" err="1"/>
              <a:t>i</a:t>
            </a:r>
            <a:r>
              <a:rPr lang="en-US" sz="1300" dirty="0"/>
              <a:t> do </a:t>
            </a:r>
            <a:r>
              <a:rPr lang="en-US" sz="1300" dirty="0" err="1"/>
              <a:t>bólu</a:t>
            </a:r>
            <a:r>
              <a:rPr lang="en-US" sz="1300" dirty="0"/>
              <a:t> </a:t>
            </a:r>
            <a:r>
              <a:rPr lang="en-US" sz="1300" dirty="0" err="1"/>
              <a:t>prawdziwą</a:t>
            </a:r>
            <a:r>
              <a:rPr lang="en-US" sz="1300" dirty="0"/>
              <a:t> </a:t>
            </a:r>
            <a:r>
              <a:rPr lang="en-US" sz="1300" dirty="0" err="1"/>
              <a:t>reporterską</a:t>
            </a:r>
            <a:r>
              <a:rPr lang="en-US" sz="1300" dirty="0"/>
              <a:t> </a:t>
            </a:r>
            <a:r>
              <a:rPr lang="en-US" sz="1300" dirty="0" err="1"/>
              <a:t>relację</a:t>
            </a:r>
            <a:endParaRPr lang="en-US" sz="1300" dirty="0"/>
          </a:p>
          <a:p>
            <a:pPr>
              <a:lnSpc>
                <a:spcPct val="90000"/>
              </a:lnSpc>
            </a:pPr>
            <a:r>
              <a:rPr lang="en-US" sz="1300" dirty="0"/>
              <a:t>PAWŁA  KAPUSTY.</a:t>
            </a:r>
          </a:p>
        </p:txBody>
      </p:sp>
      <p:sp>
        <p:nvSpPr>
          <p:cNvPr id="5" name="Symbol zastępczy daty 4">
            <a:extLst>
              <a:ext uri="{FF2B5EF4-FFF2-40B4-BE49-F238E27FC236}">
                <a16:creationId xmlns:a16="http://schemas.microsoft.com/office/drawing/2014/main" id="{7B49EDCB-73FA-4785-940C-E0F5374DBB60}"/>
              </a:ext>
            </a:extLst>
          </p:cNvPr>
          <p:cNvSpPr>
            <a:spLocks noGrp="1"/>
          </p:cNvSpPr>
          <p:nvPr>
            <p:ph type="dt" sz="half" idx="10"/>
          </p:nvPr>
        </p:nvSpPr>
        <p:spPr>
          <a:xfrm>
            <a:off x="8129874" y="6355080"/>
            <a:ext cx="3414426" cy="304799"/>
          </a:xfrm>
        </p:spPr>
        <p:txBody>
          <a:bodyPr vert="horz" lIns="91440" tIns="45720" rIns="91440" bIns="45720" rtlCol="0" anchor="t">
            <a:normAutofit/>
          </a:bodyPr>
          <a:lstStyle/>
          <a:p>
            <a:pPr algn="r" defTabSz="914400">
              <a:spcAft>
                <a:spcPts val="600"/>
              </a:spcAft>
            </a:pPr>
            <a:fld id="{46D2179F-AD35-466F-A681-81C59189197B}" type="datetime1">
              <a:rPr lang="en-US" smtClean="0"/>
              <a:pPr algn="r" defTabSz="914400">
                <a:spcAft>
                  <a:spcPts val="600"/>
                </a:spcAft>
              </a:pPr>
              <a:t>10/13/2020</a:t>
            </a:fld>
            <a:endParaRPr lang="en-US"/>
          </a:p>
        </p:txBody>
      </p:sp>
    </p:spTree>
    <p:extLst>
      <p:ext uri="{BB962C8B-B14F-4D97-AF65-F5344CB8AC3E}">
        <p14:creationId xmlns:p14="http://schemas.microsoft.com/office/powerpoint/2010/main" val="3159624346"/>
      </p:ext>
    </p:extLst>
  </p:cSld>
  <p:clrMapOvr>
    <a:masterClrMapping/>
  </p:clrMapOvr>
  <mc:AlternateContent xmlns:mc="http://schemas.openxmlformats.org/markup-compatibility/2006" xmlns:p14="http://schemas.microsoft.com/office/powerpoint/2010/main">
    <mc:Choice Requires="p14">
      <p:transition spd="slow" p14:dur="3000" advClick="0" advTm="6000">
        <p:dissolve/>
        <p:sndAc>
          <p:stSnd>
            <p:snd r:embed="rId2" name="breeze.wav"/>
          </p:stSnd>
        </p:sndAc>
      </p:transition>
    </mc:Choice>
    <mc:Fallback xmlns="">
      <p:transition spd="slow" advClick="0" advTm="6000">
        <p:dissolve/>
        <p:sndAc>
          <p:stSnd>
            <p:snd r:embed="rId9" name="breez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BB37B1-9F41-4DF9-91EE-E303F061AA43}"/>
              </a:ext>
            </a:extLst>
          </p:cNvPr>
          <p:cNvSpPr>
            <a:spLocks noGrp="1"/>
          </p:cNvSpPr>
          <p:nvPr>
            <p:ph type="title"/>
          </p:nvPr>
        </p:nvSpPr>
        <p:spPr>
          <a:xfrm>
            <a:off x="648931" y="629267"/>
            <a:ext cx="4598930" cy="894734"/>
          </a:xfrm>
        </p:spPr>
        <p:txBody>
          <a:bodyPr vert="horz" lIns="91440" tIns="45720" rIns="91440" bIns="45720" rtlCol="0" anchor="t">
            <a:normAutofit/>
          </a:bodyPr>
          <a:lstStyle/>
          <a:p>
            <a:r>
              <a:rPr lang="en-US" sz="4200" b="0" i="0" kern="1200" dirty="0">
                <a:latin typeface="+mj-lt"/>
                <a:ea typeface="+mj-ea"/>
                <a:cs typeface="+mj-cs"/>
              </a:rPr>
              <a:t>Co to jest </a:t>
            </a:r>
            <a:r>
              <a:rPr lang="en-US" sz="4200" b="0" i="0" kern="1200" dirty="0" err="1">
                <a:latin typeface="+mj-lt"/>
                <a:ea typeface="+mj-ea"/>
                <a:cs typeface="+mj-cs"/>
              </a:rPr>
              <a:t>wirus</a:t>
            </a:r>
            <a:r>
              <a:rPr lang="pl-PL" sz="4200" dirty="0"/>
              <a:t> ?</a:t>
            </a:r>
            <a:endParaRPr lang="en-US" sz="4200" b="0" i="0" kern="1200" dirty="0">
              <a:latin typeface="+mj-lt"/>
              <a:ea typeface="+mj-ea"/>
              <a:cs typeface="+mj-cs"/>
            </a:endParaRPr>
          </a:p>
        </p:txBody>
      </p:sp>
      <p:sp>
        <p:nvSpPr>
          <p:cNvPr id="4" name="Symbol zastępczy tekstu 3">
            <a:extLst>
              <a:ext uri="{FF2B5EF4-FFF2-40B4-BE49-F238E27FC236}">
                <a16:creationId xmlns:a16="http://schemas.microsoft.com/office/drawing/2014/main" id="{98D77937-E7A9-40F2-8273-2CFA9F8A2BFD}"/>
              </a:ext>
            </a:extLst>
          </p:cNvPr>
          <p:cNvSpPr>
            <a:spLocks noGrp="1"/>
          </p:cNvSpPr>
          <p:nvPr>
            <p:ph type="body" sz="half" idx="2"/>
          </p:nvPr>
        </p:nvSpPr>
        <p:spPr>
          <a:xfrm>
            <a:off x="648931" y="1524002"/>
            <a:ext cx="4826277" cy="4206240"/>
          </a:xfrm>
          <a:solidFill>
            <a:schemeClr val="bg2"/>
          </a:solidFill>
        </p:spPr>
        <p:txBody>
          <a:bodyPr vert="horz" lIns="91440" tIns="45720" rIns="91440" bIns="45720" rtlCol="0">
            <a:normAutofit/>
          </a:bodyPr>
          <a:lstStyle/>
          <a:p>
            <a:pPr>
              <a:lnSpc>
                <a:spcPct val="90000"/>
              </a:lnSpc>
            </a:pPr>
            <a:endParaRPr lang="en-US" sz="1500" dirty="0">
              <a:solidFill>
                <a:srgbClr val="EBEBEB"/>
              </a:solidFill>
              <a:effectLst/>
            </a:endParaRPr>
          </a:p>
          <a:p>
            <a:pPr fontAlgn="base">
              <a:lnSpc>
                <a:spcPct val="90000"/>
              </a:lnSpc>
            </a:pPr>
            <a:r>
              <a:rPr lang="en-US" sz="1500" u="none" strike="noStrike" dirty="0" err="1">
                <a:effectLst/>
                <a:hlinkClick r:id="rId2" tooltip="Wirusy (łac. virus – trucizna) – budowa, infekcje">
                  <a:extLst>
                    <a:ext uri="{A12FA001-AC4F-418D-AE19-62706E023703}">
                      <ahyp:hlinkClr xmlns:ahyp="http://schemas.microsoft.com/office/drawing/2018/hyperlinkcolor" val="tx"/>
                    </a:ext>
                  </a:extLst>
                </a:hlinkClick>
              </a:rPr>
              <a:t>Wirusy</a:t>
            </a:r>
            <a:r>
              <a:rPr lang="en-US" sz="1500" u="none" strike="noStrike" dirty="0">
                <a:effectLst/>
                <a:hlinkClick r:id="rId2" tooltip="Wirusy (łac. virus – trucizna) – budowa, infekcje">
                  <a:extLst>
                    <a:ext uri="{A12FA001-AC4F-418D-AE19-62706E023703}">
                      <ahyp:hlinkClr xmlns:ahyp="http://schemas.microsoft.com/office/drawing/2018/hyperlinkcolor" val="tx"/>
                    </a:ext>
                  </a:extLst>
                </a:hlinkClick>
              </a:rPr>
              <a:t> (</a:t>
            </a:r>
            <a:r>
              <a:rPr lang="en-US" sz="1500" u="none" strike="noStrike" dirty="0" err="1">
                <a:effectLst/>
                <a:hlinkClick r:id="rId2" tooltip="Wirusy (łac. virus – trucizna) – budowa, infekcje">
                  <a:extLst>
                    <a:ext uri="{A12FA001-AC4F-418D-AE19-62706E023703}">
                      <ahyp:hlinkClr xmlns:ahyp="http://schemas.microsoft.com/office/drawing/2018/hyperlinkcolor" val="tx"/>
                    </a:ext>
                  </a:extLst>
                </a:hlinkClick>
              </a:rPr>
              <a:t>łac</a:t>
            </a:r>
            <a:r>
              <a:rPr lang="en-US" sz="1500" u="none" strike="noStrike" dirty="0">
                <a:effectLst/>
                <a:hlinkClick r:id="rId2" tooltip="Wirusy (łac. virus – trucizna) – budowa, infekcje">
                  <a:extLst>
                    <a:ext uri="{A12FA001-AC4F-418D-AE19-62706E023703}">
                      <ahyp:hlinkClr xmlns:ahyp="http://schemas.microsoft.com/office/drawing/2018/hyperlinkcolor" val="tx"/>
                    </a:ext>
                  </a:extLst>
                </a:hlinkClick>
              </a:rPr>
              <a:t>. virus – </a:t>
            </a:r>
            <a:r>
              <a:rPr lang="en-US" sz="1500" u="none" strike="noStrike" dirty="0" err="1">
                <a:effectLst/>
                <a:hlinkClick r:id="rId2" tooltip="Wirusy (łac. virus – trucizna) – budowa, infekcje">
                  <a:extLst>
                    <a:ext uri="{A12FA001-AC4F-418D-AE19-62706E023703}">
                      <ahyp:hlinkClr xmlns:ahyp="http://schemas.microsoft.com/office/drawing/2018/hyperlinkcolor" val="tx"/>
                    </a:ext>
                  </a:extLst>
                </a:hlinkClick>
              </a:rPr>
              <a:t>trucizna</a:t>
            </a:r>
            <a:r>
              <a:rPr lang="en-US" sz="1500" u="none" strike="noStrike" dirty="0">
                <a:effectLst/>
                <a:hlinkClick r:id="rId2" tooltip="Wirusy (łac. virus – trucizna) – budowa, infekcje">
                  <a:extLst>
                    <a:ext uri="{A12FA001-AC4F-418D-AE19-62706E023703}">
                      <ahyp:hlinkClr xmlns:ahyp="http://schemas.microsoft.com/office/drawing/2018/hyperlinkcolor" val="tx"/>
                    </a:ext>
                  </a:extLst>
                </a:hlinkClick>
              </a:rPr>
              <a:t>) – </a:t>
            </a:r>
            <a:r>
              <a:rPr lang="en-US" sz="1500" u="none" strike="noStrike" dirty="0" err="1">
                <a:effectLst/>
                <a:hlinkClick r:id="rId2" tooltip="Wirusy (łac. virus – trucizna) – budowa, infekcje">
                  <a:extLst>
                    <a:ext uri="{A12FA001-AC4F-418D-AE19-62706E023703}">
                      <ahyp:hlinkClr xmlns:ahyp="http://schemas.microsoft.com/office/drawing/2018/hyperlinkcolor" val="tx"/>
                    </a:ext>
                  </a:extLst>
                </a:hlinkClick>
              </a:rPr>
              <a:t>budowa</a:t>
            </a:r>
            <a:r>
              <a:rPr lang="en-US" sz="1500" u="none" strike="noStrike" dirty="0">
                <a:effectLst/>
                <a:hlinkClick r:id="rId2" tooltip="Wirusy (łac. virus – trucizna) – budowa, infekcje">
                  <a:extLst>
                    <a:ext uri="{A12FA001-AC4F-418D-AE19-62706E023703}">
                      <ahyp:hlinkClr xmlns:ahyp="http://schemas.microsoft.com/office/drawing/2018/hyperlinkcolor" val="tx"/>
                    </a:ext>
                  </a:extLst>
                </a:hlinkClick>
              </a:rPr>
              <a:t>, </a:t>
            </a:r>
            <a:r>
              <a:rPr lang="en-US" sz="1500" u="none" strike="noStrike" dirty="0" err="1">
                <a:effectLst/>
                <a:hlinkClick r:id="rId2" tooltip="Wirusy (łac. virus – trucizna) – budowa, infekcje">
                  <a:extLst>
                    <a:ext uri="{A12FA001-AC4F-418D-AE19-62706E023703}">
                      <ahyp:hlinkClr xmlns:ahyp="http://schemas.microsoft.com/office/drawing/2018/hyperlinkcolor" val="tx"/>
                    </a:ext>
                  </a:extLst>
                </a:hlinkClick>
              </a:rPr>
              <a:t>infekcje</a:t>
            </a:r>
            <a:endParaRPr lang="en-US" sz="1500" dirty="0">
              <a:effectLst/>
            </a:endParaRPr>
          </a:p>
          <a:p>
            <a:pPr fontAlgn="base">
              <a:lnSpc>
                <a:spcPct val="90000"/>
              </a:lnSpc>
            </a:pPr>
            <a:r>
              <a:rPr lang="en-US" sz="1500" dirty="0" err="1">
                <a:effectLst/>
              </a:rPr>
              <a:t>Wirusy</a:t>
            </a:r>
            <a:r>
              <a:rPr lang="en-US" sz="1500" dirty="0">
                <a:effectLst/>
              </a:rPr>
              <a:t> (</a:t>
            </a:r>
            <a:r>
              <a:rPr lang="en-US" sz="1500" dirty="0" err="1">
                <a:effectLst/>
              </a:rPr>
              <a:t>łac</a:t>
            </a:r>
            <a:r>
              <a:rPr lang="en-US" sz="1500" dirty="0">
                <a:effectLst/>
              </a:rPr>
              <a:t>. virus – </a:t>
            </a:r>
            <a:r>
              <a:rPr lang="en-US" sz="1500" dirty="0" err="1">
                <a:effectLst/>
              </a:rPr>
              <a:t>trucizna</a:t>
            </a:r>
            <a:r>
              <a:rPr lang="en-US" sz="1500" dirty="0">
                <a:effectLst/>
              </a:rPr>
              <a:t>) to </a:t>
            </a:r>
            <a:r>
              <a:rPr lang="en-US" sz="1500" dirty="0" err="1">
                <a:effectLst/>
              </a:rPr>
              <a:t>zbudowane</a:t>
            </a:r>
            <a:r>
              <a:rPr lang="en-US" sz="1500" dirty="0">
                <a:effectLst/>
              </a:rPr>
              <a:t> z </a:t>
            </a:r>
            <a:r>
              <a:rPr lang="en-US" sz="1500" dirty="0" err="1">
                <a:effectLst/>
              </a:rPr>
              <a:t>białek</a:t>
            </a:r>
            <a:r>
              <a:rPr lang="en-US" sz="1500" dirty="0">
                <a:effectLst/>
              </a:rPr>
              <a:t> </a:t>
            </a:r>
            <a:r>
              <a:rPr lang="en-US" sz="1500" dirty="0" err="1">
                <a:effectLst/>
              </a:rPr>
              <a:t>i</a:t>
            </a:r>
            <a:r>
              <a:rPr lang="en-US" sz="1500" dirty="0">
                <a:effectLst/>
              </a:rPr>
              <a:t> </a:t>
            </a:r>
            <a:r>
              <a:rPr lang="en-US" sz="1500" dirty="0" err="1">
                <a:effectLst/>
              </a:rPr>
              <a:t>kwasów</a:t>
            </a:r>
            <a:r>
              <a:rPr lang="en-US" sz="1500" dirty="0">
                <a:effectLst/>
              </a:rPr>
              <a:t> </a:t>
            </a:r>
            <a:r>
              <a:rPr lang="en-US" sz="1500" dirty="0" err="1">
                <a:effectLst/>
              </a:rPr>
              <a:t>nukleinowych</a:t>
            </a:r>
            <a:r>
              <a:rPr lang="en-US" sz="1500" dirty="0">
                <a:effectLst/>
              </a:rPr>
              <a:t> </a:t>
            </a:r>
            <a:r>
              <a:rPr lang="en-US" sz="1500" dirty="0" err="1">
                <a:effectLst/>
              </a:rPr>
              <a:t>skomplikowane</a:t>
            </a:r>
            <a:r>
              <a:rPr lang="en-US" sz="1500" dirty="0">
                <a:effectLst/>
              </a:rPr>
              <a:t> </a:t>
            </a:r>
            <a:r>
              <a:rPr lang="en-US" sz="1500" dirty="0" err="1">
                <a:effectLst/>
              </a:rPr>
              <a:t>cząsteczki</a:t>
            </a:r>
            <a:r>
              <a:rPr lang="en-US" sz="1500" dirty="0">
                <a:effectLst/>
              </a:rPr>
              <a:t> </a:t>
            </a:r>
            <a:r>
              <a:rPr lang="en-US" sz="1500" dirty="0" err="1">
                <a:effectLst/>
              </a:rPr>
              <a:t>organiczne</a:t>
            </a:r>
            <a:r>
              <a:rPr lang="en-US" sz="1500" dirty="0">
                <a:effectLst/>
              </a:rPr>
              <a:t> </a:t>
            </a:r>
            <a:r>
              <a:rPr lang="en-US" sz="1500" dirty="0" err="1">
                <a:effectLst/>
              </a:rPr>
              <a:t>nie</a:t>
            </a:r>
            <a:r>
              <a:rPr lang="en-US" sz="1500" dirty="0">
                <a:effectLst/>
              </a:rPr>
              <a:t> </a:t>
            </a:r>
            <a:r>
              <a:rPr lang="en-US" sz="1500" dirty="0" err="1">
                <a:effectLst/>
              </a:rPr>
              <a:t>posiadające</a:t>
            </a:r>
            <a:r>
              <a:rPr lang="en-US" sz="1500" dirty="0">
                <a:effectLst/>
              </a:rPr>
              <a:t> </a:t>
            </a:r>
            <a:r>
              <a:rPr lang="en-US" sz="1500" dirty="0" err="1">
                <a:effectLst/>
              </a:rPr>
              <a:t>struktury</a:t>
            </a:r>
            <a:r>
              <a:rPr lang="en-US" sz="1500" dirty="0">
                <a:effectLst/>
              </a:rPr>
              <a:t> </a:t>
            </a:r>
            <a:r>
              <a:rPr lang="en-US" sz="1500" dirty="0" err="1">
                <a:effectLst/>
              </a:rPr>
              <a:t>komórkowej</a:t>
            </a:r>
            <a:r>
              <a:rPr lang="en-US" sz="1500" dirty="0">
                <a:effectLst/>
              </a:rPr>
              <a:t>, </a:t>
            </a:r>
            <a:r>
              <a:rPr lang="en-US" sz="1500" dirty="0" err="1">
                <a:effectLst/>
              </a:rPr>
              <a:t>namnażają</a:t>
            </a:r>
            <a:r>
              <a:rPr lang="en-US" sz="1500" dirty="0">
                <a:effectLst/>
              </a:rPr>
              <a:t> </a:t>
            </a:r>
            <a:r>
              <a:rPr lang="en-US" sz="1500" dirty="0" err="1">
                <a:effectLst/>
              </a:rPr>
              <a:t>się</a:t>
            </a:r>
            <a:r>
              <a:rPr lang="en-US" sz="1500" dirty="0">
                <a:effectLst/>
              </a:rPr>
              <a:t> (</a:t>
            </a:r>
            <a:r>
              <a:rPr lang="en-US" sz="1500" dirty="0" err="1">
                <a:effectLst/>
              </a:rPr>
              <a:t>tak</a:t>
            </a:r>
            <a:r>
              <a:rPr lang="en-US" sz="1500" dirty="0">
                <a:effectLst/>
              </a:rPr>
              <a:t> </a:t>
            </a:r>
            <a:r>
              <a:rPr lang="en-US" sz="1500" dirty="0" err="1">
                <a:effectLst/>
              </a:rPr>
              <a:t>nazywa</a:t>
            </a:r>
            <a:r>
              <a:rPr lang="en-US" sz="1500" dirty="0">
                <a:effectLst/>
              </a:rPr>
              <a:t> </a:t>
            </a:r>
            <a:r>
              <a:rPr lang="en-US" sz="1500" dirty="0" err="1">
                <a:effectLst/>
              </a:rPr>
              <a:t>się</a:t>
            </a:r>
            <a:r>
              <a:rPr lang="en-US" sz="1500" dirty="0">
                <a:effectLst/>
              </a:rPr>
              <a:t> </a:t>
            </a:r>
            <a:r>
              <a:rPr lang="en-US" sz="1500" dirty="0" err="1">
                <a:effectLst/>
              </a:rPr>
              <a:t>kopiowanie</a:t>
            </a:r>
            <a:r>
              <a:rPr lang="en-US" sz="1500" dirty="0">
                <a:effectLst/>
              </a:rPr>
              <a:t> </a:t>
            </a:r>
            <a:r>
              <a:rPr lang="en-US" sz="1500" dirty="0" err="1">
                <a:effectLst/>
              </a:rPr>
              <a:t>wirusów</a:t>
            </a:r>
            <a:r>
              <a:rPr lang="en-US" sz="1500" dirty="0">
                <a:effectLst/>
              </a:rPr>
              <a:t>) </a:t>
            </a:r>
            <a:r>
              <a:rPr lang="en-US" sz="1500" dirty="0" err="1">
                <a:effectLst/>
              </a:rPr>
              <a:t>przez</a:t>
            </a:r>
            <a:r>
              <a:rPr lang="en-US" sz="1500" dirty="0">
                <a:effectLst/>
              </a:rPr>
              <a:t> </a:t>
            </a:r>
            <a:r>
              <a:rPr lang="en-US" sz="1500" dirty="0" err="1">
                <a:effectLst/>
              </a:rPr>
              <a:t>infekowanie</a:t>
            </a:r>
            <a:r>
              <a:rPr lang="en-US" sz="1500" dirty="0">
                <a:effectLst/>
              </a:rPr>
              <a:t> </a:t>
            </a:r>
            <a:r>
              <a:rPr lang="en-US" sz="1500" dirty="0" err="1">
                <a:effectLst/>
              </a:rPr>
              <a:t>żywych</a:t>
            </a:r>
            <a:r>
              <a:rPr lang="en-US" sz="1500" dirty="0">
                <a:effectLst/>
              </a:rPr>
              <a:t> </a:t>
            </a:r>
            <a:r>
              <a:rPr lang="en-US" sz="1500" dirty="0" err="1">
                <a:effectLst/>
              </a:rPr>
              <a:t>komórek</a:t>
            </a:r>
            <a:r>
              <a:rPr lang="en-US" sz="1500" dirty="0">
                <a:effectLst/>
              </a:rPr>
              <a:t>. </a:t>
            </a:r>
            <a:r>
              <a:rPr lang="en-US" sz="1500" dirty="0" err="1">
                <a:effectLst/>
              </a:rPr>
              <a:t>Wirusy</a:t>
            </a:r>
            <a:r>
              <a:rPr lang="en-US" sz="1500" dirty="0">
                <a:effectLst/>
              </a:rPr>
              <a:t> </a:t>
            </a:r>
            <a:r>
              <a:rPr lang="en-US" sz="1500" dirty="0" err="1">
                <a:effectLst/>
              </a:rPr>
              <a:t>wykorzystują</a:t>
            </a:r>
            <a:r>
              <a:rPr lang="en-US" sz="1500" dirty="0">
                <a:effectLst/>
              </a:rPr>
              <a:t> do </a:t>
            </a:r>
            <a:r>
              <a:rPr lang="en-US" sz="1500" dirty="0" err="1">
                <a:effectLst/>
              </a:rPr>
              <a:t>namnażania</a:t>
            </a:r>
            <a:r>
              <a:rPr lang="en-US" sz="1500" dirty="0">
                <a:effectLst/>
              </a:rPr>
              <a:t> </a:t>
            </a:r>
            <a:r>
              <a:rPr lang="en-US" sz="1500" dirty="0" err="1">
                <a:effectLst/>
              </a:rPr>
              <a:t>aparat</a:t>
            </a:r>
            <a:r>
              <a:rPr lang="en-US" sz="1500" dirty="0">
                <a:effectLst/>
              </a:rPr>
              <a:t> </a:t>
            </a:r>
            <a:r>
              <a:rPr lang="en-US" sz="1500" dirty="0" err="1">
                <a:effectLst/>
              </a:rPr>
              <a:t>kopiujący</a:t>
            </a:r>
            <a:r>
              <a:rPr lang="en-US" sz="1500" dirty="0">
                <a:effectLst/>
              </a:rPr>
              <a:t> </a:t>
            </a:r>
            <a:r>
              <a:rPr lang="en-US" sz="1500" dirty="0" err="1">
                <a:effectLst/>
              </a:rPr>
              <a:t>zawarty</a:t>
            </a:r>
            <a:r>
              <a:rPr lang="en-US" sz="1500" dirty="0">
                <a:effectLst/>
              </a:rPr>
              <a:t> w </a:t>
            </a:r>
            <a:r>
              <a:rPr lang="en-US" sz="1500" dirty="0" err="1">
                <a:effectLst/>
              </a:rPr>
              <a:t>komórkach</a:t>
            </a:r>
            <a:r>
              <a:rPr lang="en-US" sz="1500" dirty="0">
                <a:effectLst/>
              </a:rPr>
              <a:t>. </a:t>
            </a:r>
            <a:r>
              <a:rPr lang="en-US" sz="1500" dirty="0" err="1">
                <a:effectLst/>
              </a:rPr>
              <a:t>Zawierają</a:t>
            </a:r>
            <a:r>
              <a:rPr lang="en-US" sz="1500" dirty="0">
                <a:effectLst/>
              </a:rPr>
              <a:t> </a:t>
            </a:r>
            <a:r>
              <a:rPr lang="en-US" sz="1500" dirty="0" err="1">
                <a:effectLst/>
              </a:rPr>
              <a:t>materiał</a:t>
            </a:r>
            <a:r>
              <a:rPr lang="en-US" sz="1500" dirty="0">
                <a:effectLst/>
              </a:rPr>
              <a:t> </a:t>
            </a:r>
            <a:r>
              <a:rPr lang="en-US" sz="1500" dirty="0" err="1">
                <a:effectLst/>
              </a:rPr>
              <a:t>genetyczny</a:t>
            </a:r>
            <a:r>
              <a:rPr lang="en-US" sz="1500" dirty="0">
                <a:effectLst/>
              </a:rPr>
              <a:t> w </a:t>
            </a:r>
            <a:r>
              <a:rPr lang="en-US" sz="1500" dirty="0" err="1">
                <a:effectLst/>
              </a:rPr>
              <a:t>postaci</a:t>
            </a:r>
            <a:r>
              <a:rPr lang="en-US" sz="1500" dirty="0">
                <a:effectLst/>
              </a:rPr>
              <a:t> RNA (</a:t>
            </a:r>
            <a:r>
              <a:rPr lang="en-US" sz="1500" dirty="0" err="1">
                <a:effectLst/>
              </a:rPr>
              <a:t>retrowirusy</a:t>
            </a:r>
            <a:r>
              <a:rPr lang="en-US" sz="1500" dirty="0">
                <a:effectLst/>
              </a:rPr>
              <a:t>) </a:t>
            </a:r>
            <a:r>
              <a:rPr lang="en-US" sz="1500" dirty="0" err="1">
                <a:effectLst/>
              </a:rPr>
              <a:t>lub</a:t>
            </a:r>
            <a:r>
              <a:rPr lang="en-US" sz="1500" dirty="0">
                <a:effectLst/>
              </a:rPr>
              <a:t> DNA, </a:t>
            </a:r>
            <a:r>
              <a:rPr lang="en-US" sz="1500" dirty="0" err="1">
                <a:effectLst/>
              </a:rPr>
              <a:t>wykazują</a:t>
            </a:r>
            <a:r>
              <a:rPr lang="en-US" sz="1500" dirty="0">
                <a:effectLst/>
              </a:rPr>
              <a:t> </a:t>
            </a:r>
            <a:r>
              <a:rPr lang="en-US" sz="1500" dirty="0" err="1">
                <a:effectLst/>
              </a:rPr>
              <a:t>jednak</a:t>
            </a:r>
            <a:r>
              <a:rPr lang="en-US" sz="1500" dirty="0">
                <a:effectLst/>
              </a:rPr>
              <a:t> </a:t>
            </a:r>
            <a:r>
              <a:rPr lang="en-US" sz="1500" b="1" dirty="0" err="1">
                <a:effectLst/>
              </a:rPr>
              <a:t>zarówno</a:t>
            </a:r>
            <a:r>
              <a:rPr lang="en-US" sz="1500" dirty="0">
                <a:effectLst/>
              </a:rPr>
              <a:t> </a:t>
            </a:r>
            <a:r>
              <a:rPr lang="en-US" sz="1500" dirty="0" err="1">
                <a:effectLst/>
              </a:rPr>
              <a:t>cechy</a:t>
            </a:r>
            <a:r>
              <a:rPr lang="en-US" sz="1500" dirty="0">
                <a:effectLst/>
              </a:rPr>
              <a:t> </a:t>
            </a:r>
            <a:r>
              <a:rPr lang="en-US" sz="1500" dirty="0" err="1">
                <a:effectLst/>
              </a:rPr>
              <a:t>komórkowych</a:t>
            </a:r>
            <a:r>
              <a:rPr lang="en-US" sz="1500" dirty="0">
                <a:effectLst/>
              </a:rPr>
              <a:t> </a:t>
            </a:r>
            <a:r>
              <a:rPr lang="en-US" sz="1500" dirty="0" err="1">
                <a:effectLst/>
              </a:rPr>
              <a:t>organizmów</a:t>
            </a:r>
            <a:r>
              <a:rPr lang="en-US" sz="1500" dirty="0">
                <a:effectLst/>
              </a:rPr>
              <a:t> </a:t>
            </a:r>
            <a:r>
              <a:rPr lang="en-US" sz="1500" dirty="0" err="1">
                <a:effectLst/>
              </a:rPr>
              <a:t>żywych</a:t>
            </a:r>
            <a:r>
              <a:rPr lang="en-US" sz="1500" dirty="0">
                <a:effectLst/>
              </a:rPr>
              <a:t>, </a:t>
            </a:r>
            <a:r>
              <a:rPr lang="en-US" sz="1500" dirty="0" err="1">
                <a:effectLst/>
              </a:rPr>
              <a:t>jak</a:t>
            </a:r>
            <a:r>
              <a:rPr lang="en-US" sz="1500" dirty="0">
                <a:effectLst/>
              </a:rPr>
              <a:t> </a:t>
            </a:r>
            <a:r>
              <a:rPr lang="en-US" sz="1500" dirty="0" err="1">
                <a:effectLst/>
              </a:rPr>
              <a:t>i</a:t>
            </a:r>
            <a:r>
              <a:rPr lang="en-US" sz="1500" dirty="0">
                <a:effectLst/>
              </a:rPr>
              <a:t> </a:t>
            </a:r>
            <a:r>
              <a:rPr lang="en-US" sz="1500" dirty="0" err="1">
                <a:effectLst/>
              </a:rPr>
              <a:t>materii</a:t>
            </a:r>
            <a:r>
              <a:rPr lang="en-US" sz="1500" dirty="0">
                <a:effectLst/>
              </a:rPr>
              <a:t> </a:t>
            </a:r>
            <a:r>
              <a:rPr lang="en-US" sz="1500" dirty="0" err="1">
                <a:effectLst/>
              </a:rPr>
              <a:t>nieożywionej.Dziedziną</a:t>
            </a:r>
            <a:r>
              <a:rPr lang="en-US" sz="1500" dirty="0">
                <a:effectLst/>
              </a:rPr>
              <a:t> </a:t>
            </a:r>
            <a:r>
              <a:rPr lang="en-US" sz="1500" dirty="0" err="1">
                <a:effectLst/>
              </a:rPr>
              <a:t>nauki</a:t>
            </a:r>
            <a:r>
              <a:rPr lang="en-US" sz="1500" dirty="0">
                <a:effectLst/>
              </a:rPr>
              <a:t> </a:t>
            </a:r>
            <a:r>
              <a:rPr lang="en-US" sz="1500" dirty="0" err="1">
                <a:effectLst/>
              </a:rPr>
              <a:t>zajmującą</a:t>
            </a:r>
            <a:r>
              <a:rPr lang="en-US" sz="1500" dirty="0">
                <a:effectLst/>
              </a:rPr>
              <a:t> </a:t>
            </a:r>
            <a:r>
              <a:rPr lang="en-US" sz="1500" dirty="0" err="1">
                <a:effectLst/>
              </a:rPr>
              <a:t>się</a:t>
            </a:r>
            <a:r>
              <a:rPr lang="en-US" sz="1500" dirty="0">
                <a:effectLst/>
              </a:rPr>
              <a:t> </a:t>
            </a:r>
            <a:r>
              <a:rPr lang="en-US" sz="1500" dirty="0" err="1">
                <a:effectLst/>
              </a:rPr>
              <a:t>wirusami</a:t>
            </a:r>
            <a:r>
              <a:rPr lang="en-US" sz="1500" dirty="0">
                <a:effectLst/>
              </a:rPr>
              <a:t> jest </a:t>
            </a:r>
            <a:r>
              <a:rPr lang="en-US" sz="1500" dirty="0" err="1">
                <a:effectLst/>
              </a:rPr>
              <a:t>wirusologia</a:t>
            </a:r>
            <a:r>
              <a:rPr lang="en-US" sz="1500" dirty="0">
                <a:effectLst/>
              </a:rPr>
              <a:t>.</a:t>
            </a:r>
            <a:br>
              <a:rPr lang="en-US" sz="1500" dirty="0">
                <a:effectLst/>
              </a:rPr>
            </a:br>
            <a:r>
              <a:rPr lang="en-US" sz="1500" dirty="0" err="1">
                <a:effectLst/>
              </a:rPr>
              <a:t>Szereg</a:t>
            </a:r>
            <a:r>
              <a:rPr lang="en-US" sz="1500" dirty="0">
                <a:effectLst/>
              </a:rPr>
              <a:t> </a:t>
            </a:r>
            <a:r>
              <a:rPr lang="en-US" sz="1500" dirty="0" err="1">
                <a:effectLst/>
              </a:rPr>
              <a:t>wirusów</a:t>
            </a:r>
            <a:r>
              <a:rPr lang="en-US" sz="1500" dirty="0">
                <a:effectLst/>
              </a:rPr>
              <a:t> jest </a:t>
            </a:r>
            <a:r>
              <a:rPr lang="en-US" sz="1500" dirty="0" err="1">
                <a:effectLst/>
              </a:rPr>
              <a:t>chorobotwórczy</a:t>
            </a:r>
            <a:r>
              <a:rPr lang="en-US" sz="1500" dirty="0">
                <a:effectLst/>
              </a:rPr>
              <a:t> </a:t>
            </a:r>
            <a:r>
              <a:rPr lang="en-US" sz="1500" dirty="0" err="1">
                <a:effectLst/>
              </a:rPr>
              <a:t>dla</a:t>
            </a:r>
            <a:r>
              <a:rPr lang="en-US" sz="1500" dirty="0">
                <a:effectLst/>
              </a:rPr>
              <a:t> </a:t>
            </a:r>
            <a:r>
              <a:rPr lang="en-US" sz="1500" dirty="0" err="1">
                <a:effectLst/>
              </a:rPr>
              <a:t>człowieka</a:t>
            </a:r>
            <a:r>
              <a:rPr lang="en-US" sz="1500" dirty="0">
                <a:effectLst/>
              </a:rPr>
              <a:t> </a:t>
            </a:r>
            <a:r>
              <a:rPr lang="en-US" sz="1500" dirty="0" err="1">
                <a:effectLst/>
              </a:rPr>
              <a:t>i</a:t>
            </a:r>
            <a:r>
              <a:rPr lang="en-US" sz="1500" dirty="0">
                <a:effectLst/>
              </a:rPr>
              <a:t> </a:t>
            </a:r>
            <a:r>
              <a:rPr lang="en-US" sz="1500" dirty="0" err="1">
                <a:effectLst/>
              </a:rPr>
              <a:t>zwierząt</a:t>
            </a:r>
            <a:r>
              <a:rPr lang="en-US" sz="1500" dirty="0">
                <a:effectLst/>
              </a:rPr>
              <a:t>, </a:t>
            </a:r>
            <a:r>
              <a:rPr lang="en-US" sz="1500" dirty="0" err="1">
                <a:effectLst/>
              </a:rPr>
              <a:t>są</a:t>
            </a:r>
            <a:r>
              <a:rPr lang="en-US" sz="1500" dirty="0">
                <a:effectLst/>
              </a:rPr>
              <a:t> one </a:t>
            </a:r>
            <a:r>
              <a:rPr lang="en-US" sz="1500" dirty="0" err="1">
                <a:effectLst/>
              </a:rPr>
              <a:t>często</a:t>
            </a:r>
            <a:r>
              <a:rPr lang="en-US" sz="1500" dirty="0">
                <a:effectLst/>
              </a:rPr>
              <a:t> </a:t>
            </a:r>
            <a:r>
              <a:rPr lang="en-US" sz="1500" dirty="0" err="1">
                <a:effectLst/>
              </a:rPr>
              <a:t>przyczyną</a:t>
            </a:r>
            <a:r>
              <a:rPr lang="en-US" sz="1500" dirty="0">
                <a:effectLst/>
              </a:rPr>
              <a:t> </a:t>
            </a:r>
            <a:r>
              <a:rPr lang="en-US" sz="1500" dirty="0" err="1">
                <a:effectLst/>
              </a:rPr>
              <a:t>groźnych</a:t>
            </a:r>
            <a:r>
              <a:rPr lang="en-US" sz="1500" dirty="0">
                <a:effectLst/>
              </a:rPr>
              <a:t> </a:t>
            </a:r>
            <a:r>
              <a:rPr lang="en-US" sz="1500" dirty="0" err="1">
                <a:effectLst/>
              </a:rPr>
              <a:t>chorób</a:t>
            </a:r>
            <a:r>
              <a:rPr lang="en-US" sz="1500" dirty="0">
                <a:effectLst/>
              </a:rPr>
              <a:t>.</a:t>
            </a:r>
          </a:p>
          <a:p>
            <a:pPr>
              <a:lnSpc>
                <a:spcPct val="90000"/>
              </a:lnSpc>
              <a:buFont typeface="Wingdings 3" charset="2"/>
              <a:buChar char=""/>
            </a:pPr>
            <a:endParaRPr lang="en-US" sz="1300" dirty="0">
              <a:solidFill>
                <a:srgbClr val="EBEBEB"/>
              </a:solidFill>
            </a:endParaRPr>
          </a:p>
        </p:txBody>
      </p:sp>
      <p:pic>
        <p:nvPicPr>
          <p:cNvPr id="9" name="Symbol zastępczy zawartości 6">
            <a:extLst>
              <a:ext uri="{FF2B5EF4-FFF2-40B4-BE49-F238E27FC236}">
                <a16:creationId xmlns:a16="http://schemas.microsoft.com/office/drawing/2014/main" id="{9DB67ED6-AF49-4F5E-B278-7E9D489D25D0}"/>
              </a:ext>
            </a:extLst>
          </p:cNvPr>
          <p:cNvPicPr>
            <a:picLocks noChangeAspect="1"/>
          </p:cNvPicPr>
          <p:nvPr/>
        </p:nvPicPr>
        <p:blipFill rotWithShape="1">
          <a:blip r:embed="rId3">
            <a:extLst>
              <a:ext uri="{28A0092B-C50C-407E-A947-70E740481C1C}">
                <a14:useLocalDpi xmlns:a14="http://schemas.microsoft.com/office/drawing/2010/main" val="0"/>
              </a:ext>
            </a:extLst>
          </a:blip>
          <a:srcRect t="8618" r="1" b="4204"/>
          <a:stretch/>
        </p:blipFill>
        <p:spPr>
          <a:xfrm>
            <a:off x="6096000" y="1939452"/>
            <a:ext cx="5859439" cy="3678773"/>
          </a:xfrm>
          <a:prstGeom prst="rect">
            <a:avLst/>
          </a:prstGeom>
          <a:effectLst/>
        </p:spPr>
      </p:pic>
    </p:spTree>
    <p:extLst>
      <p:ext uri="{BB962C8B-B14F-4D97-AF65-F5344CB8AC3E}">
        <p14:creationId xmlns:p14="http://schemas.microsoft.com/office/powerpoint/2010/main" val="553159878"/>
      </p:ext>
    </p:extLst>
  </p:cSld>
  <p:clrMapOvr>
    <a:masterClrMapping/>
  </p:clrMapOvr>
  <mc:AlternateContent xmlns:mc="http://schemas.openxmlformats.org/markup-compatibility/2006" xmlns:p14="http://schemas.microsoft.com/office/powerpoint/2010/main">
    <mc:Choice Requires="p14">
      <p:transition spd="slow" p14:dur="4250" advClick="0" advTm="5000">
        <p14:reveal/>
      </p:transition>
    </mc:Choice>
    <mc:Fallback xmlns="">
      <p:transition spd="slow" advClick="0" advTm="5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061767-8F15-4D8E-AF10-41280E569FC9}"/>
              </a:ext>
            </a:extLst>
          </p:cNvPr>
          <p:cNvSpPr>
            <a:spLocks noGrp="1"/>
          </p:cNvSpPr>
          <p:nvPr>
            <p:ph type="title"/>
          </p:nvPr>
        </p:nvSpPr>
        <p:spPr>
          <a:xfrm>
            <a:off x="646111" y="452718"/>
            <a:ext cx="9404723" cy="1137543"/>
          </a:xfrm>
        </p:spPr>
        <p:txBody>
          <a:bodyPr/>
          <a:lstStyle/>
          <a:p>
            <a:r>
              <a:rPr lang="pl-PL" dirty="0"/>
              <a:t>KORONAWIRUS NA WESOŁO</a:t>
            </a:r>
          </a:p>
        </p:txBody>
      </p:sp>
      <p:pic>
        <p:nvPicPr>
          <p:cNvPr id="11" name="Symbol zastępczy zawartości 10">
            <a:extLst>
              <a:ext uri="{FF2B5EF4-FFF2-40B4-BE49-F238E27FC236}">
                <a16:creationId xmlns:a16="http://schemas.microsoft.com/office/drawing/2014/main" id="{BB161C91-5CD2-4F4C-8A62-E8AFB3F6C2A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148115" y="1758244"/>
            <a:ext cx="3741738" cy="3741738"/>
          </a:xfrm>
        </p:spPr>
      </p:pic>
      <p:pic>
        <p:nvPicPr>
          <p:cNvPr id="13" name="Symbol zastępczy zawartości 12">
            <a:extLst>
              <a:ext uri="{FF2B5EF4-FFF2-40B4-BE49-F238E27FC236}">
                <a16:creationId xmlns:a16="http://schemas.microsoft.com/office/drawing/2014/main" id="{DC231EBE-8EF2-4F44-9035-CE83E6D2F17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81700" y="2514600"/>
            <a:ext cx="3741738" cy="3741738"/>
          </a:xfrm>
        </p:spPr>
      </p:pic>
    </p:spTree>
    <p:extLst>
      <p:ext uri="{BB962C8B-B14F-4D97-AF65-F5344CB8AC3E}">
        <p14:creationId xmlns:p14="http://schemas.microsoft.com/office/powerpoint/2010/main" val="748173631"/>
      </p:ext>
    </p:extLst>
  </p:cSld>
  <p:clrMapOvr>
    <a:masterClrMapping/>
  </p:clrMapOvr>
  <mc:AlternateContent xmlns:mc="http://schemas.openxmlformats.org/markup-compatibility/2006" xmlns:p14="http://schemas.microsoft.com/office/powerpoint/2010/main">
    <mc:Choice Requires="p14">
      <p:transition spd="slow" p14:dur="4000" advClick="0" advTm="2174">
        <p14:vortex dir="r"/>
        <p:sndAc>
          <p:stSnd>
            <p:snd r:embed="rId2" name="chimes.wav"/>
          </p:stSnd>
        </p:sndAc>
      </p:transition>
    </mc:Choice>
    <mc:Fallback xmlns="">
      <p:transition spd="slow" advClick="0" advTm="2174">
        <p:fade/>
        <p:sndAc>
          <p:stSnd>
            <p:snd r:embed="rId5" name="chimes.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6" name="Picture 29">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7" name="Picture 3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8" name="Oval 33">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9" name="Picture 35">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0" name="Picture 37">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1" name="Rectangle 39">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2" name="Rectangle 41">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Symbol zastępczy zawartości 5" descr="Obraz zawierający tekst&#10;&#10;Opis wygenerowany automatycznie">
            <a:extLst>
              <a:ext uri="{FF2B5EF4-FFF2-40B4-BE49-F238E27FC236}">
                <a16:creationId xmlns:a16="http://schemas.microsoft.com/office/drawing/2014/main" id="{DA846791-AF10-4566-BDC9-38148ECE4047}"/>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3179212" y="643467"/>
            <a:ext cx="5833576" cy="5571066"/>
          </a:xfrm>
          <a:prstGeom prst="rect">
            <a:avLst/>
          </a:prstGeom>
        </p:spPr>
      </p:pic>
      <p:sp>
        <p:nvSpPr>
          <p:cNvPr id="53" name="Rectangle 43">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2982044"/>
      </p:ext>
    </p:extLst>
  </p:cSld>
  <p:clrMapOvr>
    <a:masterClrMapping/>
  </p:clrMapOvr>
  <mc:AlternateContent xmlns:mc="http://schemas.openxmlformats.org/markup-compatibility/2006" xmlns:p14="http://schemas.microsoft.com/office/powerpoint/2010/main">
    <mc:Choice Requires="p14">
      <p:transition spd="slow" p14:dur="1500" advClick="0" advTm="2000">
        <p14:doors dir="vert"/>
        <p:sndAc>
          <p:stSnd>
            <p:snd r:embed="rId2" name="laser.wav"/>
          </p:stSnd>
        </p:sndAc>
      </p:transition>
    </mc:Choice>
    <mc:Fallback xmlns="">
      <p:transition spd="slow" advClick="0" advTm="2000">
        <p:fade/>
        <p:sndAc>
          <p:stSnd>
            <p:snd r:embed="rId9" name="laser.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74E46B0-562B-4E24-900E-D3AA2930DA14}"/>
              </a:ext>
            </a:extLst>
          </p:cNvPr>
          <p:cNvSpPr>
            <a:spLocks noGrp="1"/>
          </p:cNvSpPr>
          <p:nvPr>
            <p:ph type="title"/>
          </p:nvPr>
        </p:nvSpPr>
        <p:spPr/>
        <p:txBody>
          <a:bodyPr/>
          <a:lstStyle/>
          <a:p>
            <a:r>
              <a:rPr lang="pl-PL"/>
              <a:t>KORONAWIRUS  NA  WESOŁO</a:t>
            </a:r>
            <a:endParaRPr lang="pl-PL" dirty="0"/>
          </a:p>
        </p:txBody>
      </p:sp>
      <p:pic>
        <p:nvPicPr>
          <p:cNvPr id="15" name="Symbol zastępczy zawartości 14">
            <a:extLst>
              <a:ext uri="{FF2B5EF4-FFF2-40B4-BE49-F238E27FC236}">
                <a16:creationId xmlns:a16="http://schemas.microsoft.com/office/drawing/2014/main" id="{65E01707-280A-469B-A182-7FAFEC5DF4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430336" y="1779019"/>
            <a:ext cx="3954463" cy="4477320"/>
          </a:xfrm>
        </p:spPr>
      </p:pic>
      <p:pic>
        <p:nvPicPr>
          <p:cNvPr id="12" name="Symbol zastępczy zawartości 11" descr="Obraz zawierający mężczyzna, osoba, budynek, tekst&#10;&#10;Opis wygenerowany automatycznie">
            <a:extLst>
              <a:ext uri="{FF2B5EF4-FFF2-40B4-BE49-F238E27FC236}">
                <a16:creationId xmlns:a16="http://schemas.microsoft.com/office/drawing/2014/main" id="{504E8952-5D1F-4FC5-AF8D-678307A63B5D}"/>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227457" y="1377244"/>
            <a:ext cx="4308615" cy="5146386"/>
          </a:xfrm>
        </p:spPr>
      </p:pic>
    </p:spTree>
    <p:extLst>
      <p:ext uri="{BB962C8B-B14F-4D97-AF65-F5344CB8AC3E}">
        <p14:creationId xmlns:p14="http://schemas.microsoft.com/office/powerpoint/2010/main" val="1101054173"/>
      </p:ext>
    </p:extLst>
  </p:cSld>
  <p:clrMapOvr>
    <a:masterClrMapping/>
  </p:clrMapOvr>
  <mc:AlternateContent xmlns:mc="http://schemas.openxmlformats.org/markup-compatibility/2006" xmlns:p14="http://schemas.microsoft.com/office/powerpoint/2010/main">
    <mc:Choice Requires="p14">
      <p:transition spd="slow" p14:dur="2500" advClick="0" advTm="3000">
        <p:checker/>
        <p:sndAc>
          <p:stSnd>
            <p:snd r:embed="rId2" name="type.wav"/>
          </p:stSnd>
        </p:sndAc>
      </p:transition>
    </mc:Choice>
    <mc:Fallback xmlns="">
      <p:transition spd="slow" advClick="0" advTm="3000">
        <p:checker/>
        <p:sndAc>
          <p:stSnd>
            <p:snd r:embed="rId5" name="type.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193131-D6F7-4302-AF70-F1CADE00515C}"/>
              </a:ext>
            </a:extLst>
          </p:cNvPr>
          <p:cNvSpPr>
            <a:spLocks noGrp="1"/>
          </p:cNvSpPr>
          <p:nvPr>
            <p:ph type="title"/>
          </p:nvPr>
        </p:nvSpPr>
        <p:spPr>
          <a:xfrm>
            <a:off x="583475" y="452718"/>
            <a:ext cx="6426925" cy="1400530"/>
          </a:xfrm>
        </p:spPr>
        <p:txBody>
          <a:bodyPr vert="horz" lIns="91440" tIns="45720" rIns="91440" bIns="45720" rtlCol="0" anchor="t">
            <a:normAutofit/>
          </a:bodyPr>
          <a:lstStyle/>
          <a:p>
            <a:r>
              <a:rPr lang="pl-PL" dirty="0"/>
              <a:t>Humor Andrzeja Krauze</a:t>
            </a:r>
            <a:endParaRPr lang="en-US" dirty="0"/>
          </a:p>
        </p:txBody>
      </p:sp>
      <p:pic>
        <p:nvPicPr>
          <p:cNvPr id="7" name="Symbol zastępczy zawartości 6" descr="Obraz zawierający zrzut ekranu&#10;&#10;Opis wygenerowany automatycznie">
            <a:extLst>
              <a:ext uri="{FF2B5EF4-FFF2-40B4-BE49-F238E27FC236}">
                <a16:creationId xmlns:a16="http://schemas.microsoft.com/office/drawing/2014/main" id="{258E45BF-DE5E-4900-AB2A-C6E07D98EB29}"/>
              </a:ext>
            </a:extLst>
          </p:cNvPr>
          <p:cNvPicPr>
            <a:picLocks noGrp="1" noChangeAspect="1"/>
          </p:cNvPicPr>
          <p:nvPr>
            <p:ph sz="half" idx="1"/>
          </p:nvPr>
        </p:nvPicPr>
        <p:blipFill rotWithShape="1">
          <a:blip r:embed="rId4"/>
          <a:srcRect l="15994" t="9965" r="-1445" b="10034"/>
          <a:stretch/>
        </p:blipFill>
        <p:spPr>
          <a:xfrm>
            <a:off x="761206" y="3086100"/>
            <a:ext cx="4604491" cy="274320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p:spPr>
      </p:pic>
      <p:pic>
        <p:nvPicPr>
          <p:cNvPr id="14" name="Symbol zastępczy zawartości 13">
            <a:extLst>
              <a:ext uri="{FF2B5EF4-FFF2-40B4-BE49-F238E27FC236}">
                <a16:creationId xmlns:a16="http://schemas.microsoft.com/office/drawing/2014/main" id="{958B6D2E-9F41-4D7D-BC4B-DE11C312629F}"/>
              </a:ext>
            </a:extLst>
          </p:cNvPr>
          <p:cNvPicPr>
            <a:picLocks noGrp="1" noChangeAspect="1"/>
          </p:cNvPicPr>
          <p:nvPr>
            <p:ph sz="half" idx="2"/>
          </p:nvPr>
        </p:nvPicPr>
        <p:blipFill rotWithShape="1">
          <a:blip r:embed="rId5"/>
          <a:srcRect t="4485" b="14859"/>
          <a:stretch/>
        </p:blipFill>
        <p:spPr>
          <a:xfrm>
            <a:off x="5906096" y="1638886"/>
            <a:ext cx="5522315" cy="4766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05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rush"/>
        <p:sndAc>
          <p:stSnd>
            <p:snd r:embed="rId2" name="push.wav"/>
          </p:stSnd>
        </p:sndAc>
      </p:transition>
    </mc:Choice>
    <mc:Fallback xmlns="">
      <p:transition spd="slow" advClick="0" advTm="3000">
        <p:fade/>
        <p:sndAc>
          <p:stSnd>
            <p:snd r:embed="rId6" name="push.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42B9FD-8D52-4133-A4BF-9A8AFAC3A392}"/>
              </a:ext>
            </a:extLst>
          </p:cNvPr>
          <p:cNvSpPr>
            <a:spLocks noGrp="1"/>
          </p:cNvSpPr>
          <p:nvPr>
            <p:ph type="title"/>
          </p:nvPr>
        </p:nvSpPr>
        <p:spPr/>
        <p:txBody>
          <a:bodyPr/>
          <a:lstStyle/>
          <a:p>
            <a:r>
              <a:rPr lang="en-US" sz="4400" dirty="0" err="1">
                <a:solidFill>
                  <a:schemeClr val="tx1"/>
                </a:solidFill>
              </a:rPr>
              <a:t>Instrukcja</a:t>
            </a:r>
            <a:r>
              <a:rPr lang="en-US" sz="4400" dirty="0">
                <a:solidFill>
                  <a:schemeClr val="tx1"/>
                </a:solidFill>
              </a:rPr>
              <a:t> </a:t>
            </a:r>
            <a:r>
              <a:rPr lang="en-US" sz="4400" dirty="0" err="1">
                <a:solidFill>
                  <a:schemeClr val="tx1"/>
                </a:solidFill>
              </a:rPr>
              <a:t>mycia</a:t>
            </a:r>
            <a:r>
              <a:rPr lang="en-US" sz="4400" dirty="0">
                <a:solidFill>
                  <a:schemeClr val="tx1"/>
                </a:solidFill>
              </a:rPr>
              <a:t> </a:t>
            </a:r>
            <a:r>
              <a:rPr lang="en-US" sz="4400" dirty="0" err="1">
                <a:solidFill>
                  <a:schemeClr val="tx1"/>
                </a:solidFill>
              </a:rPr>
              <a:t>rąk</a:t>
            </a:r>
            <a:r>
              <a:rPr lang="en-US" sz="4400" dirty="0">
                <a:solidFill>
                  <a:schemeClr val="tx1"/>
                </a:solidFill>
              </a:rPr>
              <a:t> </a:t>
            </a:r>
            <a:r>
              <a:rPr lang="en-US" sz="4400" dirty="0" err="1">
                <a:solidFill>
                  <a:schemeClr val="tx1"/>
                </a:solidFill>
              </a:rPr>
              <a:t>na</a:t>
            </a:r>
            <a:r>
              <a:rPr lang="en-US" sz="4400" dirty="0">
                <a:solidFill>
                  <a:schemeClr val="tx1"/>
                </a:solidFill>
              </a:rPr>
              <a:t> </a:t>
            </a:r>
            <a:r>
              <a:rPr lang="en-US" sz="4400" dirty="0" err="1">
                <a:solidFill>
                  <a:schemeClr val="tx1"/>
                </a:solidFill>
              </a:rPr>
              <a:t>wesoło</a:t>
            </a:r>
            <a:r>
              <a:rPr lang="pl-PL" sz="4400" dirty="0">
                <a:solidFill>
                  <a:schemeClr val="tx1"/>
                </a:solidFill>
              </a:rPr>
              <a:t>.</a:t>
            </a:r>
            <a:endParaRPr lang="pl-PL" dirty="0">
              <a:solidFill>
                <a:schemeClr val="tx1"/>
              </a:solidFill>
            </a:endParaRPr>
          </a:p>
        </p:txBody>
      </p:sp>
      <p:pic>
        <p:nvPicPr>
          <p:cNvPr id="4" name="Obraz 3" descr="Zabij go śmiechem - czyli satyrą w koronawirusa">
            <a:extLst>
              <a:ext uri="{FF2B5EF4-FFF2-40B4-BE49-F238E27FC236}">
                <a16:creationId xmlns:a16="http://schemas.microsoft.com/office/drawing/2014/main" id="{660BAE43-5BA8-4F2F-B7EC-DED7A52A8B6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1244" y="1447801"/>
            <a:ext cx="10137296" cy="4957481"/>
          </a:xfrm>
          <a:prstGeom prst="rect">
            <a:avLst/>
          </a:prstGeom>
          <a:noFill/>
          <a:ln>
            <a:noFill/>
          </a:ln>
        </p:spPr>
      </p:pic>
    </p:spTree>
    <p:extLst>
      <p:ext uri="{BB962C8B-B14F-4D97-AF65-F5344CB8AC3E}">
        <p14:creationId xmlns:p14="http://schemas.microsoft.com/office/powerpoint/2010/main" val="317086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advClick="0" advTm="2000">
        <p15:prstTrans prst="origami"/>
        <p:sndAc>
          <p:stSnd>
            <p:snd r:embed="rId2" name="wind.wav"/>
          </p:stSnd>
        </p:sndAc>
      </p:transition>
    </mc:Choice>
    <mc:Fallback xmlns="">
      <p:transition spd="slow" advClick="0" advTm="2000">
        <p:fade/>
        <p:sndAc>
          <p:stSnd>
            <p:snd r:embed="rId4" name="wind.wav"/>
          </p:stSnd>
        </p:sndAc>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AA8ED17-1E85-4528-91AC-4028876E3010}"/>
              </a:ext>
            </a:extLst>
          </p:cNvPr>
          <p:cNvSpPr>
            <a:spLocks noGrp="1"/>
          </p:cNvSpPr>
          <p:nvPr>
            <p:ph type="title"/>
          </p:nvPr>
        </p:nvSpPr>
        <p:spPr/>
        <p:txBody>
          <a:bodyPr/>
          <a:lstStyle/>
          <a:p>
            <a:r>
              <a:rPr lang="pl-PL" sz="4400" b="0" i="0" u="none" strike="noStrike" dirty="0">
                <a:solidFill>
                  <a:srgbClr val="000000"/>
                </a:solidFill>
                <a:effectLst/>
                <a:latin typeface="Arial" panose="020B0604020202020204" pitchFamily="34" charset="0"/>
              </a:rPr>
              <a:t>Reakcje ludzi na informacje o pandemii </a:t>
            </a:r>
            <a:r>
              <a:rPr lang="pl-PL" sz="4400" b="0" i="0" u="none" strike="noStrike" dirty="0" err="1">
                <a:solidFill>
                  <a:srgbClr val="000000"/>
                </a:solidFill>
                <a:effectLst/>
                <a:latin typeface="Arial" panose="020B0604020202020204" pitchFamily="34" charset="0"/>
              </a:rPr>
              <a:t>Koronawirusa</a:t>
            </a:r>
            <a:br>
              <a:rPr lang="pl-PL" b="0" dirty="0">
                <a:effectLst/>
              </a:rPr>
            </a:br>
            <a:endParaRPr lang="pl-PL" dirty="0"/>
          </a:p>
        </p:txBody>
      </p:sp>
      <p:sp>
        <p:nvSpPr>
          <p:cNvPr id="3" name="Symbol zastępczy zawartości 2">
            <a:extLst>
              <a:ext uri="{FF2B5EF4-FFF2-40B4-BE49-F238E27FC236}">
                <a16:creationId xmlns:a16="http://schemas.microsoft.com/office/drawing/2014/main" id="{56F77FC5-40BE-4ED2-A3FF-CD8207E528D1}"/>
              </a:ext>
            </a:extLst>
          </p:cNvPr>
          <p:cNvSpPr>
            <a:spLocks noGrp="1"/>
          </p:cNvSpPr>
          <p:nvPr>
            <p:ph sz="half" idx="1"/>
          </p:nvPr>
        </p:nvSpPr>
        <p:spPr/>
        <p:txBody>
          <a:bodyPr>
            <a:normAutofit fontScale="62500" lnSpcReduction="20000"/>
          </a:bodyPr>
          <a:lstStyle/>
          <a:p>
            <a:pPr marL="0" indent="0" rtl="0">
              <a:spcBef>
                <a:spcPts val="0"/>
              </a:spcBef>
              <a:spcAft>
                <a:spcPts val="400"/>
              </a:spcAft>
              <a:buNone/>
            </a:pPr>
            <a:r>
              <a:rPr lang="pl-PL" sz="1800" b="0" i="0" u="none" strike="noStrike" dirty="0">
                <a:solidFill>
                  <a:srgbClr val="000000"/>
                </a:solidFill>
                <a:effectLst/>
                <a:latin typeface="Arial" panose="020B0604020202020204" pitchFamily="34" charset="0"/>
              </a:rPr>
              <a:t>W czasach zarazy ludzie wszędzie zachowują się podobnie. Panika wybucha, gdy choroba jest nieznana.</a:t>
            </a:r>
            <a:endParaRPr lang="pl-PL" b="0" dirty="0">
              <a:effectLst/>
            </a:endParaRPr>
          </a:p>
          <a:p>
            <a:pPr marL="0" indent="0" rtl="0">
              <a:spcBef>
                <a:spcPts val="0"/>
              </a:spcBef>
              <a:spcAft>
                <a:spcPts val="0"/>
              </a:spcAft>
              <a:buNone/>
            </a:pPr>
            <a:r>
              <a:rPr lang="pl-PL" sz="1800" b="1" i="0" u="none" strike="noStrike" dirty="0">
                <a:solidFill>
                  <a:srgbClr val="000000"/>
                </a:solidFill>
                <a:effectLst/>
                <a:latin typeface="Arial" panose="020B0604020202020204" pitchFamily="34" charset="0"/>
              </a:rPr>
              <a:t>Typową reakcją na zagrożenie jest na przykład udział w protestach, których uczestnicy domagają się od władz szerszej pomocy, większej aktywności czy skuteczniejszych działań. Może również dochodzić do plądrowania sklepów czy ucieczki z miejsc objętych kwarantanną. Działo się tak w czasie epidemii dengi w Argentynie w 2009 roku – zwraca uwagę prof. Michał Wróblewski, socjolog z UMK w Toruniu.</a:t>
            </a:r>
            <a:endParaRPr lang="pl-PL" b="0" dirty="0">
              <a:effectLst/>
            </a:endParaRPr>
          </a:p>
          <a:p>
            <a:pPr marL="0" indent="0" rtl="0">
              <a:spcBef>
                <a:spcPts val="2000"/>
              </a:spcBef>
              <a:spcAft>
                <a:spcPts val="600"/>
              </a:spcAft>
              <a:buNone/>
            </a:pPr>
            <a:r>
              <a:rPr lang="pl-PL" sz="1800" b="0" i="0" u="none" strike="noStrike" dirty="0">
                <a:solidFill>
                  <a:srgbClr val="000000"/>
                </a:solidFill>
                <a:effectLst/>
                <a:latin typeface="Arial" panose="020B0604020202020204" pitchFamily="34" charset="0"/>
              </a:rPr>
              <a:t>Skupują mięso</a:t>
            </a:r>
            <a:endParaRPr lang="pl-PL" b="1" dirty="0">
              <a:effectLst/>
            </a:endParaRPr>
          </a:p>
          <a:p>
            <a:pPr marL="0" indent="0" rtl="0">
              <a:spcBef>
                <a:spcPts val="0"/>
              </a:spcBef>
              <a:spcAft>
                <a:spcPts val="0"/>
              </a:spcAft>
              <a:buNone/>
            </a:pPr>
            <a:r>
              <a:rPr lang="pl-PL" sz="1800" b="1" i="0" u="none" strike="noStrike" dirty="0">
                <a:solidFill>
                  <a:srgbClr val="000000"/>
                </a:solidFill>
                <a:effectLst/>
                <a:latin typeface="Arial" panose="020B0604020202020204" pitchFamily="34" charset="0"/>
              </a:rPr>
              <a:t>Jedni w strachu skupują mięso, inni tworzą prześmiewcze „</a:t>
            </a:r>
            <a:r>
              <a:rPr lang="pl-PL" sz="1800" b="1" i="0" u="none" strike="noStrike" dirty="0" err="1">
                <a:solidFill>
                  <a:srgbClr val="000000"/>
                </a:solidFill>
                <a:effectLst/>
                <a:latin typeface="Arial" panose="020B0604020202020204" pitchFamily="34" charset="0"/>
              </a:rPr>
              <a:t>koronamemy</a:t>
            </a:r>
            <a:r>
              <a:rPr lang="pl-PL" sz="1800" b="1" i="0" u="none" strike="noStrike" dirty="0">
                <a:solidFill>
                  <a:srgbClr val="000000"/>
                </a:solidFill>
                <a:effectLst/>
                <a:latin typeface="Arial" panose="020B0604020202020204" pitchFamily="34" charset="0"/>
              </a:rPr>
              <a:t>”.  </a:t>
            </a:r>
          </a:p>
          <a:p>
            <a:pPr marL="0" indent="0" rtl="0">
              <a:spcBef>
                <a:spcPts val="0"/>
              </a:spcBef>
              <a:spcAft>
                <a:spcPts val="0"/>
              </a:spcAft>
              <a:buNone/>
            </a:pPr>
            <a:endParaRPr lang="pl-PL" b="0" dirty="0">
              <a:effectLst/>
            </a:endParaRPr>
          </a:p>
          <a:p>
            <a:pPr marL="0" indent="0" rtl="0">
              <a:spcBef>
                <a:spcPts val="0"/>
              </a:spcBef>
              <a:spcAft>
                <a:spcPts val="0"/>
              </a:spcAft>
              <a:buNone/>
            </a:pPr>
            <a:r>
              <a:rPr lang="pl-PL" sz="1800" b="1" i="0" u="none" strike="noStrike" dirty="0">
                <a:solidFill>
                  <a:srgbClr val="000000"/>
                </a:solidFill>
                <a:effectLst/>
                <a:latin typeface="Arial" panose="020B0604020202020204" pitchFamily="34" charset="0"/>
              </a:rPr>
              <a:t>Mówi się wręcz o największym kryzysie od czasów II wojny światowej. Tyle że nieuzasadnione pustoszenie sklepowych półek to bardzo typowa reakcja społeczna na wszelkie stany zagrożenia. Chyba tylko hobbystyczna społeczność „preppersów” przygotowana jest do długiego przetrwania bez dostępnej w sklepach żywności. </a:t>
            </a:r>
            <a:endParaRPr lang="pl-PL" b="0" dirty="0">
              <a:effectLst/>
            </a:endParaRPr>
          </a:p>
          <a:p>
            <a:pPr marL="0" indent="0" rtl="0">
              <a:spcBef>
                <a:spcPts val="0"/>
              </a:spcBef>
              <a:spcAft>
                <a:spcPts val="0"/>
              </a:spcAft>
              <a:buNone/>
            </a:pPr>
            <a:r>
              <a:rPr lang="pl-PL" sz="1800" b="1" i="0" u="none" strike="noStrike" dirty="0">
                <a:solidFill>
                  <a:srgbClr val="000000"/>
                </a:solidFill>
                <a:effectLst/>
                <a:latin typeface="Arial" panose="020B0604020202020204" pitchFamily="34" charset="0"/>
              </a:rPr>
              <a:t> </a:t>
            </a:r>
            <a:r>
              <a:rPr lang="pl-PL" sz="1800" b="1" i="0" u="none" strike="noStrike" dirty="0" err="1">
                <a:solidFill>
                  <a:srgbClr val="000000"/>
                </a:solidFill>
                <a:effectLst/>
                <a:latin typeface="Arial" panose="020B0604020202020204" pitchFamily="34" charset="0"/>
              </a:rPr>
              <a:t>Memy</a:t>
            </a:r>
            <a:r>
              <a:rPr lang="pl-PL" sz="1800" b="1" i="0" u="none" strike="noStrike" dirty="0">
                <a:solidFill>
                  <a:srgbClr val="000000"/>
                </a:solidFill>
                <a:effectLst/>
                <a:latin typeface="Arial" panose="020B0604020202020204" pitchFamily="34" charset="0"/>
              </a:rPr>
              <a:t> są praktyką komiczną. A komizm czy satyra funkcjonują m.in. po to, by umożliwić nam „przepracowanie” pewnych napięć. </a:t>
            </a:r>
            <a:br>
              <a:rPr lang="pl-PL" b="0" dirty="0">
                <a:effectLst/>
              </a:rPr>
            </a:br>
            <a:endParaRPr lang="pl-PL" dirty="0"/>
          </a:p>
        </p:txBody>
      </p:sp>
      <p:pic>
        <p:nvPicPr>
          <p:cNvPr id="7" name="Symbol zastępczy zawartości 6">
            <a:extLst>
              <a:ext uri="{FF2B5EF4-FFF2-40B4-BE49-F238E27FC236}">
                <a16:creationId xmlns:a16="http://schemas.microsoft.com/office/drawing/2014/main" id="{5B67F11B-2B78-4E24-A9F5-22F1B48C1447}"/>
              </a:ext>
            </a:extLst>
          </p:cNvPr>
          <p:cNvPicPr>
            <a:picLocks noGrp="1" noChangeAspect="1"/>
          </p:cNvPicPr>
          <p:nvPr>
            <p:ph sz="half" idx="2"/>
          </p:nvPr>
        </p:nvPicPr>
        <p:blipFill rotWithShape="1">
          <a:blip r:embed="rId4"/>
          <a:srcRect l="37877" t="35859" r="34601" b="24058"/>
          <a:stretch/>
        </p:blipFill>
        <p:spPr>
          <a:xfrm>
            <a:off x="7033846" y="1712730"/>
            <a:ext cx="3464693" cy="2873338"/>
          </a:xfrm>
        </p:spPr>
      </p:pic>
    </p:spTree>
    <p:custDataLst>
      <p:tags r:id="rId1"/>
    </p:custDataLst>
    <p:extLst>
      <p:ext uri="{BB962C8B-B14F-4D97-AF65-F5344CB8AC3E}">
        <p14:creationId xmlns:p14="http://schemas.microsoft.com/office/powerpoint/2010/main" val="1638038255"/>
      </p:ext>
    </p:extLst>
  </p:cSld>
  <p:clrMapOvr>
    <a:masterClrMapping/>
  </p:clrMapOvr>
  <mc:AlternateContent xmlns:mc="http://schemas.openxmlformats.org/markup-compatibility/2006" xmlns:p14="http://schemas.microsoft.com/office/powerpoint/2010/main">
    <mc:Choice Requires="p14">
      <p:transition spd="slow" p14:dur="3000" advClick="0" advTm="4000">
        <p14:ripple dir="ru"/>
        <p:sndAc>
          <p:stSnd>
            <p:snd r:embed="rId3" name="coin.wav"/>
          </p:stSnd>
        </p:sndAc>
      </p:transition>
    </mc:Choice>
    <mc:Fallback xmlns="">
      <p:transition spd="slow" advClick="0" advTm="4000">
        <p:fade/>
        <p:sndAc>
          <p:stSnd>
            <p:snd r:embed="rId5" name="coi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FC78DF-B4DE-4918-9F47-72C3EC94CDF7}"/>
              </a:ext>
            </a:extLst>
          </p:cNvPr>
          <p:cNvSpPr>
            <a:spLocks noGrp="1"/>
          </p:cNvSpPr>
          <p:nvPr>
            <p:ph type="title"/>
          </p:nvPr>
        </p:nvSpPr>
        <p:spPr>
          <a:xfrm>
            <a:off x="646112" y="452718"/>
            <a:ext cx="8088456" cy="1452282"/>
          </a:xfrm>
        </p:spPr>
        <p:txBody>
          <a:bodyPr/>
          <a:lstStyle/>
          <a:p>
            <a:r>
              <a:rPr lang="pl-PL" dirty="0"/>
              <a:t>Jak wpłynął na nasze życie. Wypowiedzi członków grupy.</a:t>
            </a:r>
            <a:br>
              <a:rPr lang="pl-PL" dirty="0"/>
            </a:br>
            <a:br>
              <a:rPr lang="pl-PL" dirty="0"/>
            </a:br>
            <a:r>
              <a:rPr lang="pl-PL" sz="1600" dirty="0"/>
              <a:t>Pandemia wpłynęła negatywnie na moje życie.</a:t>
            </a:r>
            <a:br>
              <a:rPr lang="pl-PL" sz="1600" dirty="0"/>
            </a:br>
            <a:r>
              <a:rPr lang="pl-PL" sz="1600" dirty="0"/>
              <a:t>Szczególnie w Święta Wielkanocne, kiedy nie </a:t>
            </a:r>
            <a:br>
              <a:rPr lang="pl-PL" sz="1600" dirty="0"/>
            </a:br>
            <a:r>
              <a:rPr lang="pl-PL" sz="1600" dirty="0"/>
              <a:t>można było się spotkać z rodziną. Podziałało to na </a:t>
            </a:r>
            <a:br>
              <a:rPr lang="pl-PL" sz="1600" dirty="0"/>
            </a:br>
            <a:r>
              <a:rPr lang="pl-PL" sz="1600" dirty="0"/>
              <a:t>mnie traumatycznie, do  dzisiaj czuję strach przed </a:t>
            </a:r>
            <a:br>
              <a:rPr lang="pl-PL" sz="1600" dirty="0"/>
            </a:br>
            <a:r>
              <a:rPr lang="pl-PL" sz="1600" dirty="0"/>
              <a:t>zarażeniem. Zastanawiam się czy już czasem nie</a:t>
            </a:r>
            <a:br>
              <a:rPr lang="pl-PL" sz="1600" dirty="0"/>
            </a:br>
            <a:r>
              <a:rPr lang="pl-PL" sz="1600" dirty="0"/>
              <a:t> wpadłam w depresję. </a:t>
            </a:r>
            <a:br>
              <a:rPr lang="pl-PL" sz="1600" dirty="0"/>
            </a:br>
            <a:r>
              <a:rPr lang="pl-PL" sz="1600" i="1" dirty="0"/>
              <a:t>                                                      /</a:t>
            </a:r>
            <a:r>
              <a:rPr lang="pl-PL" sz="1200" i="1" dirty="0"/>
              <a:t>Agnieszka J./</a:t>
            </a:r>
            <a:br>
              <a:rPr lang="pl-PL" sz="1200" dirty="0"/>
            </a:br>
            <a:r>
              <a:rPr lang="pl-PL" sz="1600" dirty="0"/>
              <a:t>W okresie pandemii z osoby pozytywnej stałam się osobą</a:t>
            </a:r>
            <a:br>
              <a:rPr lang="pl-PL" sz="1600" dirty="0"/>
            </a:br>
            <a:r>
              <a:rPr lang="pl-PL" sz="1600" dirty="0"/>
              <a:t>smutną ,melancholijną bez chęci do życia.</a:t>
            </a:r>
            <a:br>
              <a:rPr lang="pl-PL" sz="1600" dirty="0"/>
            </a:br>
            <a:r>
              <a:rPr lang="pl-PL" sz="1600" dirty="0"/>
              <a:t>Obecnie poprzez udział w kursie i  kontakt z ludźmi odżyłam</a:t>
            </a:r>
            <a:r>
              <a:rPr lang="pl-PL" sz="1200" dirty="0"/>
              <a:t>.</a:t>
            </a:r>
            <a:br>
              <a:rPr lang="pl-PL" sz="1200" dirty="0"/>
            </a:br>
            <a:r>
              <a:rPr lang="pl-PL" sz="1200" i="1" dirty="0"/>
              <a:t>                                                                                     /Krysia J./</a:t>
            </a:r>
            <a:br>
              <a:rPr lang="pl-PL" sz="1200" dirty="0"/>
            </a:br>
            <a:r>
              <a:rPr lang="pl-PL" sz="1600" dirty="0"/>
              <a:t>W czasie pandemii zalecano seniorom  pozostanie w domach</a:t>
            </a:r>
            <a:br>
              <a:rPr lang="pl-PL" sz="1600" dirty="0"/>
            </a:br>
            <a:r>
              <a:rPr lang="pl-PL" sz="1600" dirty="0"/>
              <a:t>i w danym momencie doceniliśmy posiadanie ogródków działkowych,</a:t>
            </a:r>
            <a:br>
              <a:rPr lang="pl-PL" sz="1600" dirty="0"/>
            </a:br>
            <a:r>
              <a:rPr lang="pl-PL" sz="1600" dirty="0"/>
              <a:t>w których mogliśmy się zrelaksować i wypocząć na świeżym powietrzu.</a:t>
            </a:r>
            <a:br>
              <a:rPr lang="pl-PL" sz="1200" dirty="0"/>
            </a:br>
            <a:r>
              <a:rPr lang="pl-PL" sz="1200" dirty="0"/>
              <a:t> </a:t>
            </a:r>
            <a:br>
              <a:rPr lang="pl-PL" sz="1200" dirty="0"/>
            </a:br>
            <a:r>
              <a:rPr lang="pl-PL" sz="1200" dirty="0"/>
              <a:t>                                                                                   /Wanda P/</a:t>
            </a:r>
            <a:br>
              <a:rPr lang="pl-PL" sz="1200" dirty="0"/>
            </a:br>
            <a:br>
              <a:rPr lang="pl-PL" sz="1200" dirty="0"/>
            </a:br>
            <a:br>
              <a:rPr lang="pl-PL" sz="1200" dirty="0"/>
            </a:br>
            <a:br>
              <a:rPr lang="pl-PL" sz="1200" dirty="0"/>
            </a:br>
            <a:br>
              <a:rPr lang="pl-PL" dirty="0">
                <a:solidFill>
                  <a:schemeClr val="tx1"/>
                </a:solidFill>
              </a:rPr>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br>
              <a:rPr lang="pl-PL" dirty="0"/>
            </a:br>
            <a:endParaRPr lang="pl-PL" dirty="0"/>
          </a:p>
        </p:txBody>
      </p:sp>
      <p:pic>
        <p:nvPicPr>
          <p:cNvPr id="8" name="Symbol zastępczy zawartości 7">
            <a:extLst>
              <a:ext uri="{FF2B5EF4-FFF2-40B4-BE49-F238E27FC236}">
                <a16:creationId xmlns:a16="http://schemas.microsoft.com/office/drawing/2014/main" id="{C08502B2-9035-44D5-96EB-1384607DD666}"/>
              </a:ext>
            </a:extLst>
          </p:cNvPr>
          <p:cNvPicPr>
            <a:picLocks noGrp="1" noChangeAspect="1"/>
          </p:cNvPicPr>
          <p:nvPr>
            <p:ph sz="half" idx="2"/>
          </p:nvPr>
        </p:nvPicPr>
        <p:blipFill>
          <a:blip r:embed="rId3"/>
          <a:stretch>
            <a:fillRect/>
          </a:stretch>
        </p:blipFill>
        <p:spPr>
          <a:xfrm>
            <a:off x="7991061" y="490395"/>
            <a:ext cx="3554827" cy="4797222"/>
          </a:xfrm>
          <a:prstGeom prst="rect">
            <a:avLst/>
          </a:prstGeom>
        </p:spPr>
      </p:pic>
      <p:sp>
        <p:nvSpPr>
          <p:cNvPr id="7" name="Symbol zastępczy daty 6">
            <a:extLst>
              <a:ext uri="{FF2B5EF4-FFF2-40B4-BE49-F238E27FC236}">
                <a16:creationId xmlns:a16="http://schemas.microsoft.com/office/drawing/2014/main" id="{DE60FF57-BEAF-4C43-833D-C2D58B04DC97}"/>
              </a:ext>
            </a:extLst>
          </p:cNvPr>
          <p:cNvSpPr>
            <a:spLocks noGrp="1"/>
          </p:cNvSpPr>
          <p:nvPr>
            <p:ph type="dt" sz="half" idx="10"/>
          </p:nvPr>
        </p:nvSpPr>
        <p:spPr/>
        <p:txBody>
          <a:bodyPr/>
          <a:lstStyle/>
          <a:p>
            <a:pPr rtl="0"/>
            <a:fld id="{18172BDD-02B5-48CF-A598-DDE8D9E324B3}" type="datetime1">
              <a:rPr lang="pl-PL" smtClean="0"/>
              <a:t>13.10.2020</a:t>
            </a:fld>
            <a:endParaRPr lang="en-US" dirty="0"/>
          </a:p>
        </p:txBody>
      </p:sp>
    </p:spTree>
    <p:extLst>
      <p:ext uri="{BB962C8B-B14F-4D97-AF65-F5344CB8AC3E}">
        <p14:creationId xmlns:p14="http://schemas.microsoft.com/office/powerpoint/2010/main" val="334882895"/>
      </p:ext>
    </p:extLst>
  </p:cSld>
  <p:clrMapOvr>
    <a:masterClrMapping/>
  </p:clrMapOvr>
  <mc:AlternateContent xmlns:mc="http://schemas.openxmlformats.org/markup-compatibility/2006" xmlns:p14="http://schemas.microsoft.com/office/powerpoint/2010/main">
    <mc:Choice Requires="p14">
      <p:transition spd="slow" p14:dur="3500" advClick="0" advTm="5000">
        <p14:doors dir="vert"/>
        <p:sndAc>
          <p:stSnd>
            <p:snd r:embed="rId2" name="coin.wav"/>
          </p:stSnd>
        </p:sndAc>
      </p:transition>
    </mc:Choice>
    <mc:Fallback xmlns="">
      <p:transition spd="slow" advClick="0" advTm="5000">
        <p:fade/>
        <p:sndAc>
          <p:stSnd>
            <p:snd r:embed="rId4" name="coin.wav"/>
          </p:stSnd>
        </p:sndAc>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55227" y="518615"/>
            <a:ext cx="5966462" cy="666718"/>
          </a:xfrm>
        </p:spPr>
        <p:txBody>
          <a:bodyPr/>
          <a:lstStyle/>
          <a:p>
            <a:r>
              <a:rPr lang="pl-PL" dirty="0"/>
              <a:t>Nasze odczucia…</a:t>
            </a:r>
          </a:p>
        </p:txBody>
      </p:sp>
      <p:pic>
        <p:nvPicPr>
          <p:cNvPr id="6" name="Symbol zastępczy zawartości 6" descr="ManuelaS: januar 20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672" y="1749777"/>
            <a:ext cx="4475025" cy="3747911"/>
          </a:xfrm>
        </p:spPr>
      </p:pic>
      <p:sp>
        <p:nvSpPr>
          <p:cNvPr id="8" name="Symbol zastępczy zawartości 7"/>
          <p:cNvSpPr>
            <a:spLocks noGrp="1"/>
          </p:cNvSpPr>
          <p:nvPr>
            <p:ph idx="1"/>
          </p:nvPr>
        </p:nvSpPr>
        <p:spPr>
          <a:xfrm>
            <a:off x="5751442" y="1447800"/>
            <a:ext cx="5393635" cy="4572000"/>
          </a:xfrm>
        </p:spPr>
        <p:txBody>
          <a:bodyPr>
            <a:normAutofit fontScale="92500" lnSpcReduction="20000"/>
          </a:bodyPr>
          <a:lstStyle/>
          <a:p>
            <a:pPr marL="0" indent="0">
              <a:buNone/>
            </a:pPr>
            <a:r>
              <a:rPr lang="pl-PL" dirty="0"/>
              <a:t>Informację o epidemii, a potem o pandemii była dla mnie dużym zaskoczeniem.                                        W enklawie względnego spokoju ( na całym świecie napięcia, wojny –( tu w miarę spokojnie), nagle…..takie zagrożenie ! </a:t>
            </a:r>
          </a:p>
          <a:p>
            <a:pPr marL="0" indent="0">
              <a:buNone/>
            </a:pPr>
            <a:r>
              <a:rPr lang="pl-PL" dirty="0"/>
              <a:t>Najgorsze, że tego zagrożenia nie widać.  Zakażenie wirusem może przyjść    z każdej strony, z każdego miejsca, od każdej osoby. Lęk przed wychodzeniem, niemożność  załatwienia swoich spraw, brak kontaktu z rodziną, ze znajomymi. Przeżycie Świąt Wielkanocnych było traumą. Brak rodzinnych spotkań, niemożność uczestniczenia w uroczystościach Wielkanocnych i we               Mszy </a:t>
            </a:r>
            <a:r>
              <a:rPr lang="pl-PL" dirty="0" err="1"/>
              <a:t>Św</a:t>
            </a:r>
            <a:r>
              <a:rPr lang="pl-PL" dirty="0"/>
              <a:t> .                                                                 Ale z </a:t>
            </a:r>
            <a:r>
              <a:rPr lang="pl-PL" b="1" dirty="0"/>
              <a:t>czasem zagrożenie zostało  oswojone     i trzeba było nauczyć się z nim żyć.</a:t>
            </a:r>
          </a:p>
          <a:p>
            <a:pPr marL="0" indent="0">
              <a:buNone/>
            </a:pPr>
            <a:r>
              <a:rPr lang="pl-PL" i="1"/>
              <a:t>                          /</a:t>
            </a:r>
            <a:r>
              <a:rPr lang="pl-PL" i="1" dirty="0"/>
              <a:t>Marysia K, Czesław K/</a:t>
            </a:r>
          </a:p>
        </p:txBody>
      </p:sp>
    </p:spTree>
    <p:extLst>
      <p:ext uri="{BB962C8B-B14F-4D97-AF65-F5344CB8AC3E}">
        <p14:creationId xmlns:p14="http://schemas.microsoft.com/office/powerpoint/2010/main" val="456314158"/>
      </p:ext>
    </p:extLst>
  </p:cSld>
  <p:clrMapOvr>
    <a:masterClrMapping/>
  </p:clrMapOvr>
  <mc:AlternateContent xmlns:mc="http://schemas.openxmlformats.org/markup-compatibility/2006" xmlns:p14="http://schemas.microsoft.com/office/powerpoint/2010/main">
    <mc:Choice Requires="p14">
      <p:transition spd="slow" p14:dur="4000" advClick="0" advTm="5000">
        <p:dissolve/>
        <p:sndAc>
          <p:stSnd>
            <p:snd r:embed="rId2" name="chimes.wav"/>
          </p:stSnd>
        </p:sndAc>
      </p:transition>
    </mc:Choice>
    <mc:Fallback xmlns="">
      <p:transition spd="slow" advClick="0" advTm="5000">
        <p:dissolve/>
        <p:sndAc>
          <p:stSnd>
            <p:snd r:embed="rId4" name="chimes.wav"/>
          </p:st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2" name="Picture 8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4" name="Oval 8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6" name="Picture 8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88" name="Picture 8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90" name="Rectangle 8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a16="http://schemas.microsoft.com/office/drawing/2014/main" id="{70B22462-35BE-482D-9BEA-D5DB45319FA1}"/>
              </a:ext>
            </a:extLst>
          </p:cNvPr>
          <p:cNvSpPr>
            <a:spLocks noGrp="1"/>
          </p:cNvSpPr>
          <p:nvPr>
            <p:ph type="title"/>
          </p:nvPr>
        </p:nvSpPr>
        <p:spPr>
          <a:xfrm>
            <a:off x="648930" y="629266"/>
            <a:ext cx="9252154" cy="1223983"/>
          </a:xfrm>
        </p:spPr>
        <p:txBody>
          <a:bodyPr vert="horz" lIns="91440" tIns="45720" rIns="91440" bIns="45720" rtlCol="0" anchor="t">
            <a:normAutofit/>
          </a:bodyPr>
          <a:lstStyle/>
          <a:p>
            <a:pPr>
              <a:lnSpc>
                <a:spcPct val="90000"/>
              </a:lnSpc>
            </a:pPr>
            <a:r>
              <a:rPr lang="en-US" sz="3900" b="0" i="0" kern="1200" dirty="0">
                <a:solidFill>
                  <a:schemeClr val="tx2"/>
                </a:solidFill>
                <a:latin typeface="+mj-lt"/>
                <a:ea typeface="+mj-ea"/>
                <a:cs typeface="+mj-cs"/>
              </a:rPr>
              <a:t>Czy koronawirus zmienił coś w twoim</a:t>
            </a:r>
            <a:br>
              <a:rPr lang="en-US" sz="3900" b="0" i="0" kern="1200" dirty="0">
                <a:solidFill>
                  <a:schemeClr val="tx2"/>
                </a:solidFill>
                <a:latin typeface="+mj-lt"/>
                <a:ea typeface="+mj-ea"/>
                <a:cs typeface="+mj-cs"/>
              </a:rPr>
            </a:br>
            <a:r>
              <a:rPr lang="en-US" sz="3900" b="0" i="0" kern="1200" dirty="0">
                <a:solidFill>
                  <a:schemeClr val="tx2"/>
                </a:solidFill>
                <a:latin typeface="+mj-lt"/>
                <a:ea typeface="+mj-ea"/>
                <a:cs typeface="+mj-cs"/>
              </a:rPr>
              <a:t>życiu…..</a:t>
            </a:r>
          </a:p>
        </p:txBody>
      </p:sp>
      <p:pic>
        <p:nvPicPr>
          <p:cNvPr id="7" name="Symbol zastępczy zawartości 6" descr="Osoba stojąca na szczycie góry">
            <a:extLst>
              <a:ext uri="{FF2B5EF4-FFF2-40B4-BE49-F238E27FC236}">
                <a16:creationId xmlns:a16="http://schemas.microsoft.com/office/drawing/2014/main" id="{1425F8BF-353D-4412-BC4B-FB8BF51925B8}"/>
              </a:ext>
            </a:extLst>
          </p:cNvPr>
          <p:cNvPicPr>
            <a:picLocks noGrp="1" noChangeAspect="1"/>
          </p:cNvPicPr>
          <p:nvPr>
            <p:ph sz="half" idx="2"/>
          </p:nvPr>
        </p:nvPicPr>
        <p:blipFill rotWithShape="1">
          <a:blip r:embed="rId8" cstate="hqprint">
            <a:extLst>
              <a:ext uri="{28A0092B-C50C-407E-A947-70E740481C1C}">
                <a14:useLocalDpi xmlns:a14="http://schemas.microsoft.com/office/drawing/2010/main" val="0"/>
              </a:ext>
            </a:extLst>
          </a:blip>
          <a:srcRect t="15730"/>
          <a:stretch/>
        </p:blipFill>
        <p:spPr>
          <a:xfrm>
            <a:off x="761206" y="2238234"/>
            <a:ext cx="5546829" cy="3370116"/>
          </a:xfrm>
          <a:prstGeom prst="rect">
            <a:avLst/>
          </a:prstGeom>
          <a:effectLst>
            <a:outerShdw blurRad="50800" dist="38100" dir="5400000" algn="t" rotWithShape="0">
              <a:prstClr val="black">
                <a:alpha val="43000"/>
              </a:prstClr>
            </a:outerShdw>
          </a:effectLst>
        </p:spPr>
      </p:pic>
      <p:sp>
        <p:nvSpPr>
          <p:cNvPr id="3" name="Symbol zastępczy zawartości 2">
            <a:extLst>
              <a:ext uri="{FF2B5EF4-FFF2-40B4-BE49-F238E27FC236}">
                <a16:creationId xmlns:a16="http://schemas.microsoft.com/office/drawing/2014/main" id="{F9102B1F-5D32-4FA1-A7B9-36A756588DDB}"/>
              </a:ext>
            </a:extLst>
          </p:cNvPr>
          <p:cNvSpPr>
            <a:spLocks noGrp="1"/>
          </p:cNvSpPr>
          <p:nvPr>
            <p:ph sz="half" idx="1"/>
          </p:nvPr>
        </p:nvSpPr>
        <p:spPr>
          <a:xfrm>
            <a:off x="6575729" y="2052214"/>
            <a:ext cx="4415293" cy="4196185"/>
          </a:xfrm>
        </p:spPr>
        <p:txBody>
          <a:bodyPr vert="horz" lIns="91440" tIns="45720" rIns="91440" bIns="45720" rtlCol="0">
            <a:normAutofit/>
          </a:bodyPr>
          <a:lstStyle/>
          <a:p>
            <a:pPr marL="0" indent="0">
              <a:buNone/>
            </a:pPr>
            <a:r>
              <a:rPr lang="en-US" dirty="0" err="1"/>
              <a:t>Wypowiedź</a:t>
            </a:r>
            <a:r>
              <a:rPr lang="en-US" dirty="0"/>
              <a:t> </a:t>
            </a:r>
            <a:r>
              <a:rPr lang="en-US" dirty="0" err="1"/>
              <a:t>Marii</a:t>
            </a:r>
            <a:r>
              <a:rPr lang="en-US" dirty="0"/>
              <a:t>- Anny.</a:t>
            </a:r>
          </a:p>
          <a:p>
            <a:pPr marL="0" indent="0">
              <a:buNone/>
            </a:pPr>
            <a:r>
              <a:rPr lang="en-US" dirty="0"/>
              <a:t>„</a:t>
            </a:r>
            <a:r>
              <a:rPr lang="en-US" dirty="0" err="1"/>
              <a:t>Już</a:t>
            </a:r>
            <a:r>
              <a:rPr lang="en-US" dirty="0"/>
              <a:t> </a:t>
            </a:r>
            <a:r>
              <a:rPr lang="en-US" dirty="0" err="1"/>
              <a:t>nic</a:t>
            </a:r>
            <a:r>
              <a:rPr lang="en-US" dirty="0"/>
              <a:t> </a:t>
            </a:r>
            <a:r>
              <a:rPr lang="en-US" dirty="0" err="1"/>
              <a:t>nie</a:t>
            </a:r>
            <a:r>
              <a:rPr lang="en-US" dirty="0"/>
              <a:t> </a:t>
            </a:r>
            <a:r>
              <a:rPr lang="en-US" dirty="0" err="1"/>
              <a:t>będzie</a:t>
            </a:r>
            <a:r>
              <a:rPr lang="en-US" dirty="0"/>
              <a:t> </a:t>
            </a:r>
            <a:r>
              <a:rPr lang="en-US" dirty="0" err="1"/>
              <a:t>tak</a:t>
            </a:r>
            <a:r>
              <a:rPr lang="en-US" dirty="0"/>
              <a:t> jak </a:t>
            </a:r>
            <a:r>
              <a:rPr lang="en-US" dirty="0" err="1"/>
              <a:t>kiedyś</a:t>
            </a:r>
            <a:r>
              <a:rPr lang="en-US" dirty="0"/>
              <a:t>.</a:t>
            </a:r>
          </a:p>
          <a:p>
            <a:pPr marL="0" indent="0">
              <a:buNone/>
            </a:pPr>
            <a:r>
              <a:rPr lang="en-US" dirty="0" err="1"/>
              <a:t>Życie</a:t>
            </a:r>
            <a:r>
              <a:rPr lang="en-US" dirty="0"/>
              <a:t> </a:t>
            </a:r>
            <a:r>
              <a:rPr lang="en-US" dirty="0" err="1"/>
              <a:t>stało</a:t>
            </a:r>
            <a:r>
              <a:rPr lang="en-US" dirty="0"/>
              <a:t> </a:t>
            </a:r>
            <a:r>
              <a:rPr lang="en-US" dirty="0" err="1"/>
              <a:t>się</a:t>
            </a:r>
            <a:r>
              <a:rPr lang="en-US" dirty="0"/>
              <a:t> </a:t>
            </a:r>
            <a:r>
              <a:rPr lang="en-US" dirty="0" err="1"/>
              <a:t>inne</a:t>
            </a:r>
            <a:r>
              <a:rPr lang="en-US" dirty="0"/>
              <a:t>, </a:t>
            </a:r>
            <a:r>
              <a:rPr lang="en-US" dirty="0" err="1"/>
              <a:t>tak</a:t>
            </a:r>
            <a:r>
              <a:rPr lang="en-US" dirty="0"/>
              <a:t> </a:t>
            </a:r>
            <a:r>
              <a:rPr lang="en-US" dirty="0" err="1"/>
              <a:t>jakby</a:t>
            </a:r>
            <a:r>
              <a:rPr lang="en-US" dirty="0"/>
              <a:t> </a:t>
            </a:r>
            <a:r>
              <a:rPr lang="en-US" dirty="0" err="1"/>
              <a:t>stanęło</a:t>
            </a:r>
            <a:r>
              <a:rPr lang="en-US" dirty="0"/>
              <a:t> w </a:t>
            </a:r>
            <a:r>
              <a:rPr lang="en-US" dirty="0" err="1"/>
              <a:t>jakimś</a:t>
            </a:r>
            <a:r>
              <a:rPr lang="en-US" dirty="0"/>
              <a:t> </a:t>
            </a:r>
            <a:r>
              <a:rPr lang="en-US" dirty="0" err="1"/>
              <a:t>strasznym</a:t>
            </a:r>
            <a:r>
              <a:rPr lang="en-US" dirty="0"/>
              <a:t> </a:t>
            </a:r>
            <a:r>
              <a:rPr lang="en-US" dirty="0" err="1"/>
              <a:t>miejscu</a:t>
            </a:r>
            <a:r>
              <a:rPr lang="en-US" dirty="0"/>
              <a:t>. </a:t>
            </a:r>
            <a:r>
              <a:rPr lang="en-US" dirty="0" err="1"/>
              <a:t>Zaczynamy</a:t>
            </a:r>
            <a:r>
              <a:rPr lang="en-US" dirty="0"/>
              <a:t> </a:t>
            </a:r>
            <a:r>
              <a:rPr lang="en-US" dirty="0" err="1"/>
              <a:t>być</a:t>
            </a:r>
            <a:r>
              <a:rPr lang="en-US" dirty="0"/>
              <a:t> </a:t>
            </a:r>
            <a:r>
              <a:rPr lang="en-US" dirty="0" err="1"/>
              <a:t>bojaźliwi</a:t>
            </a:r>
            <a:r>
              <a:rPr lang="en-US" dirty="0"/>
              <a:t>, </a:t>
            </a:r>
            <a:r>
              <a:rPr lang="en-US" dirty="0" err="1"/>
              <a:t>ostrożni</a:t>
            </a:r>
            <a:r>
              <a:rPr lang="en-US" dirty="0"/>
              <a:t> </a:t>
            </a:r>
            <a:r>
              <a:rPr lang="en-US" dirty="0" err="1"/>
              <a:t>wręcz</a:t>
            </a:r>
            <a:r>
              <a:rPr lang="en-US" dirty="0"/>
              <a:t> </a:t>
            </a:r>
            <a:r>
              <a:rPr lang="en-US" dirty="0" err="1"/>
              <a:t>podejrzliwi</a:t>
            </a:r>
            <a:r>
              <a:rPr lang="en-US" dirty="0"/>
              <a:t>…</a:t>
            </a:r>
            <a:r>
              <a:rPr lang="en-US" dirty="0" err="1"/>
              <a:t>Zaczynamy</a:t>
            </a:r>
            <a:r>
              <a:rPr lang="en-US" dirty="0"/>
              <a:t> </a:t>
            </a:r>
            <a:r>
              <a:rPr lang="en-US" dirty="0" err="1"/>
              <a:t>odsuwać</a:t>
            </a:r>
            <a:r>
              <a:rPr lang="en-US" dirty="0"/>
              <a:t> </a:t>
            </a:r>
            <a:r>
              <a:rPr lang="en-US" dirty="0" err="1"/>
              <a:t>się</a:t>
            </a:r>
            <a:r>
              <a:rPr lang="en-US" dirty="0"/>
              <a:t> od </a:t>
            </a:r>
            <a:r>
              <a:rPr lang="en-US" dirty="0" err="1"/>
              <a:t>znajomych</a:t>
            </a:r>
            <a:r>
              <a:rPr lang="en-US" dirty="0"/>
              <a:t> </a:t>
            </a:r>
            <a:r>
              <a:rPr lang="en-US" dirty="0" err="1"/>
              <a:t>nawet</a:t>
            </a:r>
            <a:r>
              <a:rPr lang="en-US" dirty="0"/>
              <a:t> </a:t>
            </a:r>
            <a:r>
              <a:rPr lang="en-US" dirty="0" err="1"/>
              <a:t>rodziny</a:t>
            </a:r>
            <a:r>
              <a:rPr lang="en-US" dirty="0"/>
              <a:t>, </a:t>
            </a:r>
            <a:r>
              <a:rPr lang="en-US" dirty="0" err="1"/>
              <a:t>bo</a:t>
            </a:r>
            <a:r>
              <a:rPr lang="en-US" dirty="0"/>
              <a:t> </a:t>
            </a:r>
            <a:r>
              <a:rPr lang="en-US" dirty="0" err="1"/>
              <a:t>się</a:t>
            </a:r>
            <a:r>
              <a:rPr lang="en-US" dirty="0"/>
              <a:t> </a:t>
            </a:r>
            <a:r>
              <a:rPr lang="en-US" dirty="0" err="1"/>
              <a:t>boimy</a:t>
            </a:r>
            <a:r>
              <a:rPr lang="en-US" dirty="0"/>
              <a:t>. Mam </a:t>
            </a:r>
            <a:r>
              <a:rPr lang="en-US" dirty="0" err="1"/>
              <a:t>nadzieję</a:t>
            </a:r>
            <a:r>
              <a:rPr lang="en-US" dirty="0"/>
              <a:t>, </a:t>
            </a:r>
            <a:r>
              <a:rPr lang="en-US" dirty="0" err="1"/>
              <a:t>że</a:t>
            </a:r>
            <a:r>
              <a:rPr lang="en-US" dirty="0"/>
              <a:t> to </a:t>
            </a:r>
            <a:r>
              <a:rPr lang="en-US" dirty="0" err="1"/>
              <a:t>minie</a:t>
            </a:r>
            <a:r>
              <a:rPr lang="pl-PL" dirty="0"/>
              <a:t>,</a:t>
            </a:r>
            <a:r>
              <a:rPr lang="en-US" dirty="0"/>
              <a:t> ale to co </a:t>
            </a:r>
            <a:r>
              <a:rPr lang="en-US" dirty="0" err="1"/>
              <a:t>przeżyliśmy</a:t>
            </a:r>
            <a:r>
              <a:rPr lang="en-US" dirty="0"/>
              <a:t> </a:t>
            </a:r>
            <a:r>
              <a:rPr lang="en-US" dirty="0" err="1"/>
              <a:t>zostanie</a:t>
            </a:r>
            <a:r>
              <a:rPr lang="en-US" dirty="0"/>
              <a:t> </a:t>
            </a:r>
            <a:r>
              <a:rPr lang="en-US" dirty="0" err="1"/>
              <a:t>na</a:t>
            </a:r>
            <a:r>
              <a:rPr lang="en-US" dirty="0"/>
              <a:t> </a:t>
            </a:r>
            <a:r>
              <a:rPr lang="en-US" dirty="0" err="1"/>
              <a:t>zawsze</a:t>
            </a:r>
            <a:r>
              <a:rPr lang="en-US" dirty="0"/>
              <a:t> w </a:t>
            </a:r>
            <a:r>
              <a:rPr lang="en-US" dirty="0" err="1"/>
              <a:t>pamięci</a:t>
            </a:r>
            <a:r>
              <a:rPr lang="en-US" dirty="0"/>
              <a:t>.</a:t>
            </a:r>
          </a:p>
          <a:p>
            <a:pPr marL="0" indent="0">
              <a:buNone/>
            </a:pPr>
            <a:r>
              <a:rPr lang="en-US" dirty="0" err="1"/>
              <a:t>Chciałabym</a:t>
            </a:r>
            <a:r>
              <a:rPr lang="en-US" dirty="0"/>
              <a:t> aby to </a:t>
            </a:r>
            <a:r>
              <a:rPr lang="en-US" dirty="0" err="1"/>
              <a:t>się</a:t>
            </a:r>
            <a:r>
              <a:rPr lang="en-US" dirty="0"/>
              <a:t> </a:t>
            </a:r>
            <a:r>
              <a:rPr lang="en-US" dirty="0" err="1"/>
              <a:t>już</a:t>
            </a:r>
            <a:r>
              <a:rPr lang="en-US" dirty="0"/>
              <a:t> </a:t>
            </a:r>
            <a:r>
              <a:rPr lang="en-US" dirty="0" err="1"/>
              <a:t>skończyło</a:t>
            </a:r>
            <a:r>
              <a:rPr lang="en-US" dirty="0"/>
              <a:t>.</a:t>
            </a:r>
          </a:p>
        </p:txBody>
      </p:sp>
      <p:sp>
        <p:nvSpPr>
          <p:cNvPr id="5" name="Symbol zastępczy daty 4">
            <a:extLst>
              <a:ext uri="{FF2B5EF4-FFF2-40B4-BE49-F238E27FC236}">
                <a16:creationId xmlns:a16="http://schemas.microsoft.com/office/drawing/2014/main" id="{84779BE1-9987-442F-A113-9CD4FBB0E6F4}"/>
              </a:ext>
            </a:extLst>
          </p:cNvPr>
          <p:cNvSpPr>
            <a:spLocks noGrp="1"/>
          </p:cNvSpPr>
          <p:nvPr>
            <p:ph type="dt" sz="half" idx="10"/>
          </p:nvPr>
        </p:nvSpPr>
        <p:spPr>
          <a:xfrm>
            <a:off x="10553700" y="6355080"/>
            <a:ext cx="990599" cy="304799"/>
          </a:xfrm>
        </p:spPr>
        <p:txBody>
          <a:bodyPr vert="horz" lIns="91440" tIns="45720" rIns="91440" bIns="45720" rtlCol="0" anchor="t">
            <a:normAutofit/>
          </a:bodyPr>
          <a:lstStyle/>
          <a:p>
            <a:pPr algn="r" defTabSz="914400">
              <a:spcAft>
                <a:spcPts val="600"/>
              </a:spcAft>
            </a:pPr>
            <a:endParaRPr lang="en-US"/>
          </a:p>
        </p:txBody>
      </p:sp>
    </p:spTree>
    <p:extLst>
      <p:ext uri="{BB962C8B-B14F-4D97-AF65-F5344CB8AC3E}">
        <p14:creationId xmlns:p14="http://schemas.microsoft.com/office/powerpoint/2010/main" val="4285675576"/>
      </p:ext>
    </p:extLst>
  </p:cSld>
  <p:clrMapOvr>
    <a:masterClrMapping/>
  </p:clrMapOvr>
  <mc:AlternateContent xmlns:mc="http://schemas.openxmlformats.org/markup-compatibility/2006" xmlns:p14="http://schemas.microsoft.com/office/powerpoint/2010/main">
    <mc:Choice Requires="p14">
      <p:transition spd="slow" p14:dur="3000" advClick="0" advTm="5000">
        <p:sndAc>
          <p:stSnd>
            <p:snd r:embed="rId2" name="type.wav"/>
          </p:stSnd>
        </p:sndAc>
      </p:transition>
    </mc:Choice>
    <mc:Fallback xmlns="">
      <p:transition spd="slow" advClick="0" advTm="5000">
        <p:sndAc>
          <p:stSnd>
            <p:snd r:embed="rId9" name="type.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ytuł 1">
            <a:extLst>
              <a:ext uri="{FF2B5EF4-FFF2-40B4-BE49-F238E27FC236}">
                <a16:creationId xmlns:a16="http://schemas.microsoft.com/office/drawing/2014/main" id="{AEF3B354-5B60-4DE1-B30B-BA42D267847B}"/>
              </a:ext>
            </a:extLst>
          </p:cNvPr>
          <p:cNvSpPr>
            <a:spLocks noGrp="1"/>
          </p:cNvSpPr>
          <p:nvPr>
            <p:ph type="title"/>
          </p:nvPr>
        </p:nvSpPr>
        <p:spPr>
          <a:xfrm>
            <a:off x="646113" y="452438"/>
            <a:ext cx="9404350" cy="1798393"/>
          </a:xfrm>
        </p:spPr>
        <p:txBody>
          <a:bodyPr>
            <a:normAutofit/>
          </a:bodyPr>
          <a:lstStyle/>
          <a:p>
            <a:r>
              <a:rPr lang="pl-PL" sz="1600" b="1" dirty="0"/>
              <a:t>COVID -19 </a:t>
            </a:r>
            <a:br>
              <a:rPr lang="pl-PL" sz="1600" dirty="0"/>
            </a:br>
            <a:r>
              <a:rPr lang="pl-PL" sz="1600" dirty="0"/>
              <a:t>dalej trwa, ale my mamy już inne spojrzenie na swoje zdrowie i życie.</a:t>
            </a:r>
            <a:br>
              <a:rPr lang="pl-PL" sz="1600" dirty="0"/>
            </a:br>
            <a:r>
              <a:rPr lang="pl-PL" sz="1600" dirty="0"/>
              <a:t>Już nigdy nie będzie tak jak przed pandemią.</a:t>
            </a:r>
          </a:p>
        </p:txBody>
      </p:sp>
      <p:pic>
        <p:nvPicPr>
          <p:cNvPr id="7" name="Symbol zastępczy zawartości 6" descr="Szczęśliwa kobieta w deszczu">
            <a:extLst>
              <a:ext uri="{FF2B5EF4-FFF2-40B4-BE49-F238E27FC236}">
                <a16:creationId xmlns:a16="http://schemas.microsoft.com/office/drawing/2014/main" id="{CD5C25AF-378B-495E-8E4F-BDEB5C6C645C}"/>
              </a:ext>
            </a:extLst>
          </p:cNvPr>
          <p:cNvPicPr>
            <a:picLocks noGrp="1" noChangeAspect="1"/>
          </p:cNvPicPr>
          <p:nvPr>
            <p:ph sz="half" idx="1"/>
          </p:nvPr>
        </p:nvPicPr>
        <p:blipFill>
          <a:blip r:embed="rId4" cstate="hqprint">
            <a:extLst>
              <a:ext uri="{28A0092B-C50C-407E-A947-70E740481C1C}">
                <a14:useLocalDpi xmlns:a14="http://schemas.microsoft.com/office/drawing/2010/main" val="0"/>
              </a:ext>
            </a:extLst>
          </a:blip>
          <a:stretch>
            <a:fillRect/>
          </a:stretch>
        </p:blipFill>
        <p:spPr>
          <a:xfrm>
            <a:off x="809805" y="2438400"/>
            <a:ext cx="4563404" cy="3227803"/>
          </a:xfrm>
        </p:spPr>
      </p:pic>
      <p:pic>
        <p:nvPicPr>
          <p:cNvPr id="24" name="Symbol zastępczy zawartości 23">
            <a:extLst>
              <a:ext uri="{FF2B5EF4-FFF2-40B4-BE49-F238E27FC236}">
                <a16:creationId xmlns:a16="http://schemas.microsoft.com/office/drawing/2014/main" id="{8E45219E-70D7-4749-8CCA-BAAEDAA10456}"/>
              </a:ext>
            </a:extLst>
          </p:cNvPr>
          <p:cNvPicPr>
            <a:picLocks noGrp="1" noChangeAspect="1"/>
          </p:cNvPicPr>
          <p:nvPr>
            <p:ph sz="half" idx="2"/>
          </p:nvPr>
        </p:nvPicPr>
        <p:blipFill>
          <a:blip r:embed="rId5"/>
          <a:stretch>
            <a:fillRect/>
          </a:stretch>
        </p:blipFill>
        <p:spPr>
          <a:xfrm>
            <a:off x="5978768" y="1023879"/>
            <a:ext cx="5430129" cy="2405121"/>
          </a:xfrm>
        </p:spPr>
      </p:pic>
      <p:sp>
        <p:nvSpPr>
          <p:cNvPr id="13" name="Symbol zastępczy tekstu 3">
            <a:extLst>
              <a:ext uri="{FF2B5EF4-FFF2-40B4-BE49-F238E27FC236}">
                <a16:creationId xmlns:a16="http://schemas.microsoft.com/office/drawing/2014/main" id="{3B909C9F-7857-4015-B433-89884004ABCE}"/>
              </a:ext>
            </a:extLst>
          </p:cNvPr>
          <p:cNvSpPr txBox="1">
            <a:spLocks/>
          </p:cNvSpPr>
          <p:nvPr/>
        </p:nvSpPr>
        <p:spPr>
          <a:xfrm>
            <a:off x="646112" y="1913206"/>
            <a:ext cx="5593822" cy="31159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endParaRPr lang="pl-PL" dirty="0"/>
          </a:p>
        </p:txBody>
      </p:sp>
      <p:sp>
        <p:nvSpPr>
          <p:cNvPr id="26" name="pole tekstowe 25">
            <a:extLst>
              <a:ext uri="{FF2B5EF4-FFF2-40B4-BE49-F238E27FC236}">
                <a16:creationId xmlns:a16="http://schemas.microsoft.com/office/drawing/2014/main" id="{F3166169-85BE-4E11-9046-608DFA2FCF94}"/>
              </a:ext>
            </a:extLst>
          </p:cNvPr>
          <p:cNvSpPr txBox="1"/>
          <p:nvPr/>
        </p:nvSpPr>
        <p:spPr>
          <a:xfrm>
            <a:off x="6324338" y="3462635"/>
            <a:ext cx="6098344" cy="1477328"/>
          </a:xfrm>
          <a:prstGeom prst="rect">
            <a:avLst/>
          </a:prstGeom>
          <a:noFill/>
        </p:spPr>
        <p:txBody>
          <a:bodyPr wrap="square">
            <a:spAutoFit/>
          </a:bodyPr>
          <a:lstStyle/>
          <a:p>
            <a:r>
              <a:rPr lang="pl-PL" dirty="0"/>
              <a:t>Obecne życie nauczyło nas wartościowania, pokory, doceniania przyjaciół ,znajomych, osób które nas otaczają. Piękna świata i wolności.</a:t>
            </a:r>
          </a:p>
          <a:p>
            <a:r>
              <a:rPr lang="pl-PL" dirty="0"/>
              <a:t>Dziś żyjemy w rzeczywistości, którą staramy się oswoić</a:t>
            </a:r>
          </a:p>
          <a:p>
            <a:r>
              <a:rPr lang="pl-PL" dirty="0"/>
              <a:t>mianem</a:t>
            </a:r>
            <a:r>
              <a:rPr lang="pl-PL" b="1" i="1" dirty="0"/>
              <a:t> „nowej normalności”.</a:t>
            </a:r>
            <a:endParaRPr lang="pl-PL" dirty="0"/>
          </a:p>
        </p:txBody>
      </p:sp>
    </p:spTree>
    <p:custDataLst>
      <p:tags r:id="rId1"/>
    </p:custDataLst>
    <p:extLst>
      <p:ext uri="{BB962C8B-B14F-4D97-AF65-F5344CB8AC3E}">
        <p14:creationId xmlns:p14="http://schemas.microsoft.com/office/powerpoint/2010/main" val="3097439360"/>
      </p:ext>
    </p:extLst>
  </p:cSld>
  <p:clrMapOvr>
    <a:masterClrMapping/>
  </p:clrMapOvr>
  <mc:AlternateContent xmlns:mc="http://schemas.openxmlformats.org/markup-compatibility/2006" xmlns:p14="http://schemas.microsoft.com/office/powerpoint/2010/main">
    <mc:Choice Requires="p14">
      <p:transition spd="slow" p14:dur="3250" advClick="0" advTm="4000">
        <p:wheel spokes="1"/>
        <p:sndAc>
          <p:stSnd>
            <p:snd r:embed="rId3" name="type.wav"/>
          </p:stSnd>
        </p:sndAc>
      </p:transition>
    </mc:Choice>
    <mc:Fallback xmlns="">
      <p:transition spd="slow" advClick="0" advTm="4000">
        <p:wheel spokes="1"/>
        <p:sndAc>
          <p:stSnd>
            <p:snd r:embed="rId6" name="typ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7C5BDB-8799-43DC-92C9-8770E2F630FD}"/>
              </a:ext>
            </a:extLst>
          </p:cNvPr>
          <p:cNvSpPr>
            <a:spLocks noGrp="1"/>
          </p:cNvSpPr>
          <p:nvPr>
            <p:ph type="title"/>
          </p:nvPr>
        </p:nvSpPr>
        <p:spPr>
          <a:xfrm>
            <a:off x="1154954" y="1447800"/>
            <a:ext cx="8825659" cy="1661160"/>
          </a:xfrm>
        </p:spPr>
        <p:txBody>
          <a:bodyPr/>
          <a:lstStyle/>
          <a:p>
            <a:r>
              <a:rPr lang="pl-PL" dirty="0"/>
              <a:t>Co to jest epidemia, a co to pandemia ?</a:t>
            </a:r>
          </a:p>
        </p:txBody>
      </p:sp>
      <p:sp>
        <p:nvSpPr>
          <p:cNvPr id="3" name="Symbol zastępczy tekstu 2">
            <a:extLst>
              <a:ext uri="{FF2B5EF4-FFF2-40B4-BE49-F238E27FC236}">
                <a16:creationId xmlns:a16="http://schemas.microsoft.com/office/drawing/2014/main" id="{3ED0A82F-12ED-4529-8922-E515F7FF4295}"/>
              </a:ext>
            </a:extLst>
          </p:cNvPr>
          <p:cNvSpPr>
            <a:spLocks noGrp="1"/>
          </p:cNvSpPr>
          <p:nvPr>
            <p:ph type="body" sz="half" idx="2"/>
          </p:nvPr>
        </p:nvSpPr>
        <p:spPr>
          <a:xfrm>
            <a:off x="1016207" y="3596640"/>
            <a:ext cx="8825659" cy="2362200"/>
          </a:xfrm>
        </p:spPr>
        <p:txBody>
          <a:bodyPr/>
          <a:lstStyle/>
          <a:p>
            <a:pPr defTabSz="914400">
              <a:spcAft>
                <a:spcPts val="600"/>
              </a:spcAft>
            </a:pPr>
            <a:r>
              <a:rPr lang="pl-PL" sz="2000" b="1" u="sng" dirty="0">
                <a:solidFill>
                  <a:schemeClr val="tx1">
                    <a:alpha val="60000"/>
                  </a:schemeClr>
                </a:solidFill>
                <a:effectLst/>
                <a:ea typeface="Times New Roman" panose="02020603050405020304" pitchFamily="18" charset="0"/>
                <a:cs typeface="Times New Roman" panose="02020603050405020304" pitchFamily="18" charset="0"/>
              </a:rPr>
              <a:t> Epidemia </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to wystąpienie na określonym terenie i czasie większej liczby </a:t>
            </a:r>
            <a:r>
              <a:rPr lang="pl-PL" sz="1800" b="1" dirty="0" err="1">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zachorowań</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 na daną jednostkę chorobową niż oczekiwano. </a:t>
            </a:r>
            <a:r>
              <a:rPr lang="pl-PL" b="1" dirty="0">
                <a:solidFill>
                  <a:schemeClr val="tx1">
                    <a:alpha val="60000"/>
                  </a:schemeClr>
                </a:solidFill>
                <a:latin typeface="Calibri" panose="020F0502020204030204" pitchFamily="34" charset="0"/>
                <a:ea typeface="Times New Roman" panose="02020603050405020304" pitchFamily="18" charset="0"/>
                <a:cs typeface="Times New Roman" panose="02020603050405020304" pitchFamily="18" charset="0"/>
              </a:rPr>
              <a:t>W</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 odróżnieniu od epidemii, która jest ograniczona obszarem występowania;                                                                                                  </a:t>
            </a:r>
            <a:r>
              <a:rPr lang="pl-PL" sz="2000" b="1" u="sng" dirty="0">
                <a:solidFill>
                  <a:schemeClr val="tx1">
                    <a:alpha val="60000"/>
                  </a:schemeClr>
                </a:solidFill>
                <a:latin typeface="Calibri" panose="020F0502020204030204" pitchFamily="34" charset="0"/>
                <a:ea typeface="Times New Roman" panose="02020603050405020304" pitchFamily="18" charset="0"/>
                <a:cs typeface="Times New Roman" panose="02020603050405020304" pitchFamily="18" charset="0"/>
              </a:rPr>
              <a:t>P</a:t>
            </a:r>
            <a:r>
              <a:rPr lang="pl-PL" sz="2000" b="1" u="sng"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andemia </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ma </a:t>
            </a:r>
            <a:r>
              <a:rPr lang="pl-PL" sz="1800" b="1" dirty="0" err="1">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chrakter</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pl-PL" sz="1800" b="1" dirty="0" err="1">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rozlegly</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 .Jeżeli dana </a:t>
            </a:r>
            <a:r>
              <a:rPr lang="pl-PL" sz="1800" b="1" dirty="0" err="1">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chroba</a:t>
            </a:r>
            <a:r>
              <a:rPr lang="pl-PL" sz="1800" b="1" dirty="0">
                <a:solidFill>
                  <a:schemeClr val="tx1">
                    <a:alpha val="60000"/>
                  </a:schemeClr>
                </a:solidFill>
                <a:effectLst/>
                <a:latin typeface="Calibri" panose="020F0502020204030204" pitchFamily="34" charset="0"/>
                <a:ea typeface="Times New Roman" panose="02020603050405020304" pitchFamily="18" charset="0"/>
                <a:cs typeface="Times New Roman" panose="02020603050405020304" pitchFamily="18" charset="0"/>
              </a:rPr>
              <a:t> stwarza zagrożenie dla ludzi w różnych zakątkach świata są to pierwsze przesłanki do uznania że mamy do czynienia z pandemią</a:t>
            </a:r>
          </a:p>
          <a:p>
            <a:pPr defTabSz="914400">
              <a:spcAft>
                <a:spcPts val="600"/>
              </a:spcAft>
            </a:pPr>
            <a:endParaRPr lang="en-US" dirty="0">
              <a:solidFill>
                <a:schemeClr val="tx1">
                  <a:alpha val="60000"/>
                </a:schemeClr>
              </a:solidFill>
            </a:endParaRPr>
          </a:p>
          <a:p>
            <a:endParaRPr lang="pl-PL" dirty="0"/>
          </a:p>
        </p:txBody>
      </p:sp>
    </p:spTree>
    <p:extLst>
      <p:ext uri="{BB962C8B-B14F-4D97-AF65-F5344CB8AC3E}">
        <p14:creationId xmlns:p14="http://schemas.microsoft.com/office/powerpoint/2010/main" val="2341938509"/>
      </p:ext>
    </p:extLst>
  </p:cSld>
  <p:clrMapOvr>
    <a:masterClrMapping/>
  </p:clrMapOvr>
  <mc:AlternateContent xmlns:mc="http://schemas.openxmlformats.org/markup-compatibility/2006" xmlns:p14="http://schemas.microsoft.com/office/powerpoint/2010/main">
    <mc:Choice Requires="p14">
      <p:transition spd="slow" p14:dur="25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838699-CF60-481A-A2EE-3D9757D72656}"/>
              </a:ext>
            </a:extLst>
          </p:cNvPr>
          <p:cNvSpPr>
            <a:spLocks noGrp="1"/>
          </p:cNvSpPr>
          <p:nvPr>
            <p:ph type="title"/>
          </p:nvPr>
        </p:nvSpPr>
        <p:spPr>
          <a:xfrm>
            <a:off x="646111" y="452718"/>
            <a:ext cx="9404723" cy="990599"/>
          </a:xfrm>
        </p:spPr>
        <p:txBody>
          <a:bodyPr/>
          <a:lstStyle/>
          <a:p>
            <a:r>
              <a:rPr lang="pl-PL" dirty="0"/>
              <a:t>PODZIĘKOWANIE</a:t>
            </a:r>
          </a:p>
        </p:txBody>
      </p:sp>
      <p:sp>
        <p:nvSpPr>
          <p:cNvPr id="3" name="Symbol zastępczy tekstu 2">
            <a:extLst>
              <a:ext uri="{FF2B5EF4-FFF2-40B4-BE49-F238E27FC236}">
                <a16:creationId xmlns:a16="http://schemas.microsoft.com/office/drawing/2014/main" id="{26E01A51-99F2-41B4-AF12-57E5D258FEB6}"/>
              </a:ext>
            </a:extLst>
          </p:cNvPr>
          <p:cNvSpPr>
            <a:spLocks noGrp="1"/>
          </p:cNvSpPr>
          <p:nvPr>
            <p:ph type="body" idx="1"/>
          </p:nvPr>
        </p:nvSpPr>
        <p:spPr>
          <a:xfrm>
            <a:off x="646111" y="1269242"/>
            <a:ext cx="4853539" cy="873457"/>
          </a:xfrm>
        </p:spPr>
        <p:txBody>
          <a:bodyPr/>
          <a:lstStyle/>
          <a:p>
            <a:r>
              <a:rPr lang="pl-PL" dirty="0">
                <a:solidFill>
                  <a:schemeClr val="tx2"/>
                </a:solidFill>
              </a:rPr>
              <a:t>Pragniemy serdecznie podziękować…</a:t>
            </a:r>
          </a:p>
        </p:txBody>
      </p:sp>
      <p:sp>
        <p:nvSpPr>
          <p:cNvPr id="4" name="Symbol zastępczy zawartości 3">
            <a:extLst>
              <a:ext uri="{FF2B5EF4-FFF2-40B4-BE49-F238E27FC236}">
                <a16:creationId xmlns:a16="http://schemas.microsoft.com/office/drawing/2014/main" id="{FA6600F3-B1A1-48A4-A02C-63C33B286A02}"/>
              </a:ext>
            </a:extLst>
          </p:cNvPr>
          <p:cNvSpPr>
            <a:spLocks noGrp="1"/>
          </p:cNvSpPr>
          <p:nvPr>
            <p:ph sz="half" idx="2"/>
          </p:nvPr>
        </p:nvSpPr>
        <p:spPr>
          <a:xfrm>
            <a:off x="382138" y="2514600"/>
            <a:ext cx="5117514" cy="3741738"/>
          </a:xfrm>
        </p:spPr>
        <p:txBody>
          <a:bodyPr/>
          <a:lstStyle/>
          <a:p>
            <a:pPr marL="0" indent="0">
              <a:buNone/>
            </a:pPr>
            <a:r>
              <a:rPr lang="pl-PL" dirty="0"/>
              <a:t>Organizatorom kursu:</a:t>
            </a:r>
          </a:p>
          <a:p>
            <a:pPr marL="0" indent="0">
              <a:buNone/>
            </a:pPr>
            <a:r>
              <a:rPr lang="pl-PL" u="sng" dirty="0"/>
              <a:t>FUNDACJI PARTYCYPACJI SPOŁECZNEJ z siedzibą w Poznaniu.</a:t>
            </a:r>
          </a:p>
          <a:p>
            <a:pPr marL="0" indent="0">
              <a:buNone/>
            </a:pPr>
            <a:endParaRPr lang="pl-PL" dirty="0"/>
          </a:p>
          <a:p>
            <a:pPr marL="0" indent="0">
              <a:buNone/>
            </a:pPr>
            <a:r>
              <a:rPr lang="pl-PL" dirty="0"/>
              <a:t>Pani Ewelinie </a:t>
            </a:r>
            <a:r>
              <a:rPr lang="pl-PL" dirty="0" err="1"/>
              <a:t>Krząpa</a:t>
            </a:r>
            <a:r>
              <a:rPr lang="pl-PL" dirty="0"/>
              <a:t> - koordynator</a:t>
            </a:r>
          </a:p>
          <a:p>
            <a:pPr marL="0" indent="0">
              <a:buNone/>
            </a:pPr>
            <a:r>
              <a:rPr lang="pl-PL" dirty="0"/>
              <a:t>Panu Ryszardowi  </a:t>
            </a:r>
            <a:r>
              <a:rPr lang="pl-PL" dirty="0" err="1"/>
              <a:t>Pacer</a:t>
            </a:r>
            <a:r>
              <a:rPr lang="pl-PL" dirty="0"/>
              <a:t>- prowadzący</a:t>
            </a:r>
          </a:p>
          <a:p>
            <a:pPr marL="0" indent="0">
              <a:buNone/>
            </a:pPr>
            <a:r>
              <a:rPr lang="pl-PL" dirty="0"/>
              <a:t>Paniom z Biblioteki Miejskiej w Pyskowicach</a:t>
            </a:r>
          </a:p>
        </p:txBody>
      </p:sp>
      <p:pic>
        <p:nvPicPr>
          <p:cNvPr id="10" name="Symbol zastępczy zawartości 9" descr="Dzień Nauczyciela - Garnek.pl"/>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253953" y="2142699"/>
            <a:ext cx="5148663" cy="4051041"/>
          </a:xfrm>
        </p:spPr>
      </p:pic>
    </p:spTree>
    <p:extLst>
      <p:ext uri="{BB962C8B-B14F-4D97-AF65-F5344CB8AC3E}">
        <p14:creationId xmlns:p14="http://schemas.microsoft.com/office/powerpoint/2010/main" val="3166426999"/>
      </p:ext>
    </p:extLst>
  </p:cSld>
  <p:clrMapOvr>
    <a:masterClrMapping/>
  </p:clrMapOvr>
  <p:transition spd="slow" advClick="0" advTm="5000">
    <p:push dir="r"/>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46111" y="209863"/>
            <a:ext cx="9404723" cy="1678898"/>
          </a:xfrm>
        </p:spPr>
        <p:txBody>
          <a:bodyPr/>
          <a:lstStyle/>
          <a:p>
            <a:pPr algn="ctr"/>
            <a:r>
              <a:rPr lang="pl-PL" dirty="0"/>
              <a:t>DZIĘKUJEMY</a:t>
            </a:r>
            <a:br>
              <a:rPr lang="pl-PL" dirty="0"/>
            </a:br>
            <a:r>
              <a:rPr lang="pl-PL" sz="2800" dirty="0"/>
              <a:t>za cierpliwość i umiejętność przekazania ogromnej wiedzy nam seniorom. </a:t>
            </a:r>
            <a:br>
              <a:rPr lang="pl-PL" dirty="0"/>
            </a:br>
            <a:endParaRPr lang="pl-PL" dirty="0"/>
          </a:p>
        </p:txBody>
      </p:sp>
      <p:sp>
        <p:nvSpPr>
          <p:cNvPr id="3" name="Symbol zastępczy zawartości 2"/>
          <p:cNvSpPr>
            <a:spLocks noGrp="1"/>
          </p:cNvSpPr>
          <p:nvPr>
            <p:ph idx="1"/>
          </p:nvPr>
        </p:nvSpPr>
        <p:spPr/>
        <p:txBody>
          <a:bodyPr>
            <a:normAutofit/>
          </a:bodyPr>
          <a:lstStyle/>
          <a:p>
            <a:pPr marL="0" indent="0">
              <a:buNone/>
            </a:pPr>
            <a:r>
              <a:rPr lang="pl-PL" sz="2400" i="1" dirty="0"/>
              <a:t>Prowadzący : Ryszard </a:t>
            </a:r>
            <a:r>
              <a:rPr lang="pl-PL" sz="2400" i="1" dirty="0" err="1"/>
              <a:t>Pacer</a:t>
            </a:r>
            <a:endParaRPr lang="pl-PL" sz="2400" i="1" dirty="0"/>
          </a:p>
          <a:p>
            <a:pPr marL="0" indent="0">
              <a:buNone/>
            </a:pPr>
            <a:endParaRPr lang="pl-PL" sz="2400" i="1" dirty="0"/>
          </a:p>
        </p:txBody>
      </p:sp>
      <p:pic>
        <p:nvPicPr>
          <p:cNvPr id="5" name="Obraz 4"/>
          <p:cNvPicPr>
            <a:picLocks noChangeAspect="1"/>
          </p:cNvPicPr>
          <p:nvPr/>
        </p:nvPicPr>
        <p:blipFill>
          <a:blip r:embed="rId4"/>
          <a:stretch>
            <a:fillRect/>
          </a:stretch>
        </p:blipFill>
        <p:spPr>
          <a:xfrm>
            <a:off x="3034569" y="2613344"/>
            <a:ext cx="7239627" cy="3635055"/>
          </a:xfrm>
          <a:prstGeom prst="rect">
            <a:avLst/>
          </a:prstGeom>
        </p:spPr>
      </p:pic>
    </p:spTree>
    <p:custDataLst>
      <p:tags r:id="rId1"/>
    </p:custDataLst>
    <p:extLst>
      <p:ext uri="{BB962C8B-B14F-4D97-AF65-F5344CB8AC3E}">
        <p14:creationId xmlns:p14="http://schemas.microsoft.com/office/powerpoint/2010/main" val="1417489037"/>
      </p:ext>
    </p:extLst>
  </p:cSld>
  <p:clrMapOvr>
    <a:masterClrMapping/>
  </p:clrMapOvr>
  <mc:AlternateContent xmlns:mc="http://schemas.openxmlformats.org/markup-compatibility/2006" xmlns:p14="http://schemas.microsoft.com/office/powerpoint/2010/main">
    <mc:Choice Requires="p14">
      <p:transition spd="slow" p14:dur="3500" advClick="0" advTm="5000">
        <p:circle/>
        <p:sndAc>
          <p:stSnd>
            <p:snd r:embed="rId3" name="breeze.wav"/>
          </p:stSnd>
        </p:sndAc>
      </p:transition>
    </mc:Choice>
    <mc:Fallback xmlns="">
      <p:transition spd="slow" advClick="0" advTm="5000">
        <p:circle/>
        <p:sndAc>
          <p:stSnd>
            <p:snd r:embed="rId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B28F63-CF00-448F-B141-FE33C33B18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2AE609E2-8522-44E4-9077-980E5BCF3E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4FA533C5-33E3-4611-AF9F-72811D8B2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8949AD42-25FD-4C3D-9EEE-B7FEC58099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6AC7D913-60B7-4603-881B-831DA5D3A9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9" name="Rectangle 18">
            <a:extLst>
              <a:ext uri="{FF2B5EF4-FFF2-40B4-BE49-F238E27FC236}">
                <a16:creationId xmlns:a16="http://schemas.microsoft.com/office/drawing/2014/main" id="{87F0FDC4-AD8C-47D9-9131-623C98A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C28D0172-F2E0-4763-9C35-F02266495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6">
            <a:extLst>
              <a:ext uri="{FF2B5EF4-FFF2-40B4-BE49-F238E27FC236}">
                <a16:creationId xmlns:a16="http://schemas.microsoft.com/office/drawing/2014/main" id="{9F2851FB-E841-4509-8A6D-A416376EA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DF6FB2B2-CE21-407F-B22E-302DADC2C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solidFill>
            <a:schemeClr val="tx2"/>
          </a:solid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6EA445E-02B2-4D3B-81ED-12644E23DEE9}"/>
              </a:ext>
            </a:extLst>
          </p:cNvPr>
          <p:cNvSpPr>
            <a:spLocks noGrp="1"/>
          </p:cNvSpPr>
          <p:nvPr>
            <p:ph type="title"/>
          </p:nvPr>
        </p:nvSpPr>
        <p:spPr>
          <a:xfrm>
            <a:off x="965505" y="623571"/>
            <a:ext cx="10260990" cy="3523885"/>
          </a:xfrm>
        </p:spPr>
        <p:txBody>
          <a:bodyPr vert="horz" lIns="91440" tIns="45720" rIns="91440" bIns="45720" rtlCol="0" anchor="b">
            <a:normAutofit/>
          </a:bodyPr>
          <a:lstStyle/>
          <a:p>
            <a:pPr algn="ctr"/>
            <a:r>
              <a:rPr lang="en-US" sz="8000" b="0" i="0" kern="1200" dirty="0">
                <a:solidFill>
                  <a:schemeClr val="tx2"/>
                </a:solidFill>
                <a:latin typeface="+mj-lt"/>
                <a:ea typeface="+mj-ea"/>
                <a:cs typeface="+mj-cs"/>
              </a:rPr>
              <a:t>DZIĘKUJEMY ZA  UWAGĘ.</a:t>
            </a:r>
            <a:br>
              <a:rPr lang="pl-PL" sz="8000" b="0" i="0" kern="1200">
                <a:solidFill>
                  <a:schemeClr val="tx2"/>
                </a:solidFill>
                <a:latin typeface="+mj-lt"/>
                <a:ea typeface="+mj-ea"/>
                <a:cs typeface="+mj-cs"/>
              </a:rPr>
            </a:br>
            <a:r>
              <a:rPr lang="pl-PL" sz="4000" b="0" i="0" kern="1200">
                <a:solidFill>
                  <a:schemeClr val="tx2"/>
                </a:solidFill>
                <a:latin typeface="+mj-lt"/>
                <a:ea typeface="+mj-ea"/>
                <a:cs typeface="+mj-cs"/>
              </a:rPr>
              <a:t>GRUPA Z PYSKOWIC</a:t>
            </a:r>
            <a:endParaRPr lang="en-US" sz="8000" b="0" i="0" kern="1200" dirty="0">
              <a:solidFill>
                <a:schemeClr val="tx2"/>
              </a:solidFill>
              <a:latin typeface="+mj-lt"/>
              <a:ea typeface="+mj-ea"/>
              <a:cs typeface="+mj-cs"/>
            </a:endParaRPr>
          </a:p>
        </p:txBody>
      </p:sp>
    </p:spTree>
    <p:extLst>
      <p:ext uri="{BB962C8B-B14F-4D97-AF65-F5344CB8AC3E}">
        <p14:creationId xmlns:p14="http://schemas.microsoft.com/office/powerpoint/2010/main" val="3833215997"/>
      </p:ext>
    </p:extLst>
  </p:cSld>
  <p:clrMapOvr>
    <a:masterClrMapping/>
  </p:clrMapOvr>
  <mc:AlternateContent xmlns:mc="http://schemas.openxmlformats.org/markup-compatibility/2006" xmlns:p14="http://schemas.microsoft.com/office/powerpoint/2010/main">
    <mc:Choice Requires="p14">
      <p:transition spd="slow" p14:dur="2750" advClick="0" advTm="4000">
        <p14:prism isContent="1"/>
        <p:sndAc>
          <p:stSnd>
            <p:snd r:embed="rId2" name="applause.wav"/>
          </p:stSnd>
        </p:sndAc>
      </p:transition>
    </mc:Choice>
    <mc:Fallback xmlns="">
      <p:transition spd="slow" advClick="0" advTm="4000">
        <p:fade/>
        <p:sndAc>
          <p:stSnd>
            <p:snd r:embed="rId8"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FB1CD7-0E0D-47C7-85AA-C0303989D8FE}"/>
              </a:ext>
            </a:extLst>
          </p:cNvPr>
          <p:cNvSpPr>
            <a:spLocks noGrp="1"/>
          </p:cNvSpPr>
          <p:nvPr>
            <p:ph type="title"/>
          </p:nvPr>
        </p:nvSpPr>
        <p:spPr>
          <a:xfrm>
            <a:off x="1154952" y="313900"/>
            <a:ext cx="4402537" cy="1023582"/>
          </a:xfrm>
        </p:spPr>
        <p:txBody>
          <a:bodyPr/>
          <a:lstStyle/>
          <a:p>
            <a:r>
              <a:rPr lang="pl-PL" dirty="0"/>
              <a:t>Gdzie się zaczęła.?</a:t>
            </a:r>
          </a:p>
        </p:txBody>
      </p:sp>
      <p:sp>
        <p:nvSpPr>
          <p:cNvPr id="4" name="Symbol zastępczy tekstu 3">
            <a:extLst>
              <a:ext uri="{FF2B5EF4-FFF2-40B4-BE49-F238E27FC236}">
                <a16:creationId xmlns:a16="http://schemas.microsoft.com/office/drawing/2014/main" id="{01BB82B3-9D13-48F1-A396-94935EED8A78}"/>
              </a:ext>
            </a:extLst>
          </p:cNvPr>
          <p:cNvSpPr>
            <a:spLocks noGrp="1"/>
          </p:cNvSpPr>
          <p:nvPr>
            <p:ph type="body" sz="half" idx="2"/>
          </p:nvPr>
        </p:nvSpPr>
        <p:spPr>
          <a:xfrm>
            <a:off x="1154952" y="1624084"/>
            <a:ext cx="4941048" cy="4400795"/>
          </a:xfrm>
        </p:spPr>
        <p:txBody>
          <a:bodyPr>
            <a:normAutofit fontScale="77500" lnSpcReduction="20000"/>
          </a:bodyPr>
          <a:lstStyle/>
          <a:p>
            <a:pPr algn="l"/>
            <a:r>
              <a:rPr lang="pl-PL" sz="1900" b="1" i="0" dirty="0">
                <a:effectLst/>
                <a:latin typeface="Arial" panose="020B0604020202020204" pitchFamily="34" charset="0"/>
              </a:rPr>
              <a:t>Pandemia COVID-19</a:t>
            </a:r>
            <a:r>
              <a:rPr lang="pl-PL" sz="1900" b="0" i="0" dirty="0">
                <a:effectLst/>
                <a:latin typeface="Arial" panose="020B0604020202020204" pitchFamily="34" charset="0"/>
              </a:rPr>
              <a:t> – </a:t>
            </a:r>
            <a:r>
              <a:rPr lang="pl-PL" sz="1900" b="0" i="0" u="none" strike="noStrike" dirty="0">
                <a:effectLst/>
                <a:latin typeface="Arial" panose="020B0604020202020204" pitchFamily="34" charset="0"/>
                <a:hlinkClick r:id="rId3" tooltip="Pandemia">
                  <a:extLst>
                    <a:ext uri="{A12FA001-AC4F-418D-AE19-62706E023703}">
                      <ahyp:hlinkClr xmlns:ahyp="http://schemas.microsoft.com/office/drawing/2018/hyperlinkcolor" val="tx"/>
                    </a:ext>
                  </a:extLst>
                </a:hlinkClick>
              </a:rPr>
              <a:t>pandemia</a:t>
            </a:r>
            <a:r>
              <a:rPr lang="pl-PL" sz="1900" b="0" i="0" dirty="0">
                <a:effectLst/>
                <a:latin typeface="Arial" panose="020B0604020202020204" pitchFamily="34" charset="0"/>
              </a:rPr>
              <a:t> </a:t>
            </a:r>
            <a:r>
              <a:rPr lang="pl-PL" sz="1900" b="0" i="0" u="none" strike="noStrike" dirty="0">
                <a:effectLst/>
                <a:latin typeface="Arial" panose="020B0604020202020204" pitchFamily="34" charset="0"/>
                <a:hlinkClick r:id="rId4" tooltip="Choroby zakaźne">
                  <a:extLst>
                    <a:ext uri="{A12FA001-AC4F-418D-AE19-62706E023703}">
                      <ahyp:hlinkClr xmlns:ahyp="http://schemas.microsoft.com/office/drawing/2018/hyperlinkcolor" val="tx"/>
                    </a:ext>
                  </a:extLst>
                </a:hlinkClick>
              </a:rPr>
              <a:t>zakaźnej choroby</a:t>
            </a:r>
            <a:r>
              <a:rPr lang="pl-PL" sz="1900" b="1" i="0" dirty="0">
                <a:effectLst/>
                <a:latin typeface="Arial" panose="020B0604020202020204" pitchFamily="34" charset="0"/>
              </a:rPr>
              <a:t> </a:t>
            </a:r>
            <a:r>
              <a:rPr lang="pl-PL" sz="1900" b="1" i="0" u="none" strike="noStrike" dirty="0">
                <a:effectLst/>
                <a:latin typeface="Arial" panose="020B0604020202020204" pitchFamily="34" charset="0"/>
                <a:hlinkClick r:id="rId5" tooltip="COVID-19">
                  <a:extLst>
                    <a:ext uri="{A12FA001-AC4F-418D-AE19-62706E023703}">
                      <ahyp:hlinkClr xmlns:ahyp="http://schemas.microsoft.com/office/drawing/2018/hyperlinkcolor" val="tx"/>
                    </a:ext>
                  </a:extLst>
                </a:hlinkClick>
              </a:rPr>
              <a:t>COVID-19</a:t>
            </a:r>
            <a:r>
              <a:rPr lang="pl-PL" sz="1900" b="1" i="0" dirty="0">
                <a:effectLst/>
                <a:latin typeface="Arial" panose="020B0604020202020204" pitchFamily="34" charset="0"/>
              </a:rPr>
              <a:t> </a:t>
            </a:r>
            <a:r>
              <a:rPr lang="pl-PL" sz="1900" b="0" i="0" dirty="0">
                <a:effectLst/>
                <a:latin typeface="Arial" panose="020B0604020202020204" pitchFamily="34" charset="0"/>
              </a:rPr>
              <a:t>wywoływanej przez </a:t>
            </a:r>
            <a:r>
              <a:rPr lang="pl-PL" sz="1900" b="0" i="0" u="none" strike="noStrike" dirty="0" err="1">
                <a:effectLst/>
                <a:latin typeface="Arial" panose="020B0604020202020204" pitchFamily="34" charset="0"/>
                <a:hlinkClick r:id="rId6" tooltip="Koronawirusy">
                  <a:extLst>
                    <a:ext uri="{A12FA001-AC4F-418D-AE19-62706E023703}">
                      <ahyp:hlinkClr xmlns:ahyp="http://schemas.microsoft.com/office/drawing/2018/hyperlinkcolor" val="tx"/>
                    </a:ext>
                  </a:extLst>
                </a:hlinkClick>
              </a:rPr>
              <a:t>koronawirusa</a:t>
            </a:r>
            <a:r>
              <a:rPr lang="pl-PL" sz="1900" b="0" i="0" dirty="0">
                <a:effectLst/>
                <a:latin typeface="Arial" panose="020B0604020202020204" pitchFamily="34" charset="0"/>
              </a:rPr>
              <a:t> </a:t>
            </a:r>
            <a:r>
              <a:rPr lang="pl-PL" sz="1900" b="0" i="0" u="none" strike="noStrike" dirty="0">
                <a:effectLst/>
                <a:latin typeface="Arial" panose="020B0604020202020204" pitchFamily="34" charset="0"/>
                <a:hlinkClick r:id="rId7" tooltip="SARS-CoV-2">
                  <a:extLst>
                    <a:ext uri="{A12FA001-AC4F-418D-AE19-62706E023703}">
                      <ahyp:hlinkClr xmlns:ahyp="http://schemas.microsoft.com/office/drawing/2018/hyperlinkcolor" val="tx"/>
                    </a:ext>
                  </a:extLst>
                </a:hlinkClick>
              </a:rPr>
              <a:t>SARS-CoV-2</a:t>
            </a:r>
            <a:r>
              <a:rPr lang="pl-PL" sz="1900" b="0" i="0" u="none" strike="noStrike" baseline="30000" dirty="0">
                <a:effectLst/>
                <a:latin typeface="Arial" panose="020B0604020202020204" pitchFamily="34" charset="0"/>
              </a:rPr>
              <a:t>.</a:t>
            </a:r>
            <a:r>
              <a:rPr lang="pl-PL" sz="1900" b="0" i="0" dirty="0">
                <a:effectLst/>
                <a:latin typeface="Arial" panose="020B0604020202020204" pitchFamily="34" charset="0"/>
              </a:rPr>
              <a:t> Rozpoczęła się jako </a:t>
            </a:r>
            <a:r>
              <a:rPr lang="pl-PL" sz="1900" b="0" i="0" u="none" strike="noStrike" dirty="0">
                <a:effectLst/>
                <a:latin typeface="Arial" panose="020B0604020202020204" pitchFamily="34" charset="0"/>
                <a:hlinkClick r:id="rId8" tooltip="Epidemia">
                  <a:extLst>
                    <a:ext uri="{A12FA001-AC4F-418D-AE19-62706E023703}">
                      <ahyp:hlinkClr xmlns:ahyp="http://schemas.microsoft.com/office/drawing/2018/hyperlinkcolor" val="tx"/>
                    </a:ext>
                  </a:extLst>
                </a:hlinkClick>
              </a:rPr>
              <a:t>epidemia</a:t>
            </a:r>
            <a:r>
              <a:rPr lang="pl-PL" sz="1900" b="0" i="0" dirty="0">
                <a:effectLst/>
                <a:latin typeface="Arial" panose="020B0604020202020204" pitchFamily="34" charset="0"/>
              </a:rPr>
              <a:t> 17 listopada 2019 w mieście </a:t>
            </a:r>
            <a:r>
              <a:rPr lang="pl-PL" sz="1900" b="0" i="0" u="none" strike="noStrike" dirty="0">
                <a:effectLst/>
                <a:latin typeface="Arial" panose="020B0604020202020204" pitchFamily="34" charset="0"/>
                <a:hlinkClick r:id="rId9" tooltip="Wuhan">
                  <a:extLst>
                    <a:ext uri="{A12FA001-AC4F-418D-AE19-62706E023703}">
                      <ahyp:hlinkClr xmlns:ahyp="http://schemas.microsoft.com/office/drawing/2018/hyperlinkcolor" val="tx"/>
                    </a:ext>
                  </a:extLst>
                </a:hlinkClick>
              </a:rPr>
              <a:t>Wuhan</a:t>
            </a:r>
            <a:r>
              <a:rPr lang="pl-PL" sz="1900" b="0" i="0" dirty="0">
                <a:effectLst/>
                <a:latin typeface="Arial" panose="020B0604020202020204" pitchFamily="34" charset="0"/>
              </a:rPr>
              <a:t>, w prowincji </a:t>
            </a:r>
            <a:r>
              <a:rPr lang="pl-PL" sz="1900" b="0" i="0" u="none" strike="noStrike" dirty="0">
                <a:effectLst/>
                <a:latin typeface="Arial" panose="020B0604020202020204" pitchFamily="34" charset="0"/>
                <a:hlinkClick r:id="rId10" tooltip="Hubei">
                  <a:extLst>
                    <a:ext uri="{A12FA001-AC4F-418D-AE19-62706E023703}">
                      <ahyp:hlinkClr xmlns:ahyp="http://schemas.microsoft.com/office/drawing/2018/hyperlinkcolor" val="tx"/>
                    </a:ext>
                  </a:extLst>
                </a:hlinkClick>
              </a:rPr>
              <a:t>Hubei</a:t>
            </a:r>
            <a:r>
              <a:rPr lang="pl-PL" sz="1900" b="0" i="0" dirty="0">
                <a:effectLst/>
                <a:latin typeface="Arial" panose="020B0604020202020204" pitchFamily="34" charset="0"/>
              </a:rPr>
              <a:t>, w środkowych </a:t>
            </a:r>
            <a:r>
              <a:rPr lang="pl-PL" sz="1900" b="0" i="0" u="none" strike="noStrike" dirty="0">
                <a:effectLst/>
                <a:latin typeface="Arial" panose="020B0604020202020204" pitchFamily="34" charset="0"/>
                <a:hlinkClick r:id="rId11" tooltip="Chińska Republika Ludowa">
                  <a:extLst>
                    <a:ext uri="{A12FA001-AC4F-418D-AE19-62706E023703}">
                      <ahyp:hlinkClr xmlns:ahyp="http://schemas.microsoft.com/office/drawing/2018/hyperlinkcolor" val="tx"/>
                    </a:ext>
                  </a:extLst>
                </a:hlinkClick>
              </a:rPr>
              <a:t>Chinach</a:t>
            </a:r>
            <a:r>
              <a:rPr lang="pl-PL" sz="1900" b="0" i="0" dirty="0">
                <a:effectLst/>
                <a:latin typeface="Arial" panose="020B0604020202020204" pitchFamily="34" charset="0"/>
              </a:rPr>
              <a:t>, a 11 marca 2020 została uznana przez </a:t>
            </a:r>
            <a:r>
              <a:rPr lang="pl-PL" sz="1900" b="0" i="0" u="none" strike="noStrike" dirty="0">
                <a:effectLst/>
                <a:latin typeface="Arial" panose="020B0604020202020204" pitchFamily="34" charset="0"/>
                <a:hlinkClick r:id="rId12" tooltip="Światowa Organizacja Zdrowia">
                  <a:extLst>
                    <a:ext uri="{A12FA001-AC4F-418D-AE19-62706E023703}">
                      <ahyp:hlinkClr xmlns:ahyp="http://schemas.microsoft.com/office/drawing/2018/hyperlinkcolor" val="tx"/>
                    </a:ext>
                  </a:extLst>
                </a:hlinkClick>
              </a:rPr>
              <a:t>Światową Organizację Zdrowia</a:t>
            </a:r>
            <a:r>
              <a:rPr lang="pl-PL" sz="1900" b="0" i="0" dirty="0">
                <a:effectLst/>
                <a:latin typeface="Arial" panose="020B0604020202020204" pitchFamily="34" charset="0"/>
              </a:rPr>
              <a:t> (WHO) za </a:t>
            </a:r>
            <a:r>
              <a:rPr lang="pl-PL" sz="1900" b="0" i="0" u="none" strike="noStrike" dirty="0">
                <a:effectLst/>
                <a:latin typeface="Arial" panose="020B0604020202020204" pitchFamily="34" charset="0"/>
                <a:hlinkClick r:id="rId3" tooltip="Pandemia">
                  <a:extLst>
                    <a:ext uri="{A12FA001-AC4F-418D-AE19-62706E023703}">
                      <ahyp:hlinkClr xmlns:ahyp="http://schemas.microsoft.com/office/drawing/2018/hyperlinkcolor" val="tx"/>
                    </a:ext>
                  </a:extLst>
                </a:hlinkClick>
              </a:rPr>
              <a:t>pandemię</a:t>
            </a:r>
            <a:r>
              <a:rPr lang="pl-PL" sz="1900" b="0" i="0" u="none" strike="noStrike" baseline="30000" dirty="0">
                <a:effectLst/>
                <a:latin typeface="Arial" panose="020B0604020202020204" pitchFamily="34" charset="0"/>
              </a:rPr>
              <a:t>.</a:t>
            </a:r>
            <a:endParaRPr lang="pl-PL" sz="1900" b="0" i="0" dirty="0">
              <a:effectLst/>
              <a:latin typeface="Arial" panose="020B0604020202020204" pitchFamily="34" charset="0"/>
            </a:endParaRPr>
          </a:p>
          <a:p>
            <a:pPr algn="l"/>
            <a:r>
              <a:rPr lang="pl-PL" sz="1900" b="0" i="0" dirty="0">
                <a:effectLst/>
                <a:latin typeface="Arial" panose="020B0604020202020204" pitchFamily="34" charset="0"/>
              </a:rPr>
              <a:t>Do 30 sierpnia 2020 odnotowano blisko 25,03 mln przypadków </a:t>
            </a:r>
            <a:r>
              <a:rPr lang="pl-PL" sz="1900" b="0" i="0" dirty="0" err="1">
                <a:effectLst/>
                <a:latin typeface="Arial" panose="020B0604020202020204" pitchFamily="34" charset="0"/>
              </a:rPr>
              <a:t>zachorowań</a:t>
            </a:r>
            <a:r>
              <a:rPr lang="pl-PL" sz="1900" b="0" i="0" dirty="0">
                <a:effectLst/>
                <a:latin typeface="Arial" panose="020B0604020202020204" pitchFamily="34" charset="0"/>
              </a:rPr>
              <a:t> na COVID-19 w 188 państwach i terytoriach, w tym ponad 843 tys. zgonów i blisko 16,45 mln przypadków wyzdrowień</a:t>
            </a:r>
            <a:r>
              <a:rPr lang="pl-PL" sz="1900" b="0" i="0" baseline="30000" dirty="0">
                <a:effectLst/>
                <a:latin typeface="Arial" panose="020B0604020202020204" pitchFamily="34" charset="0"/>
              </a:rPr>
              <a:t>.</a:t>
            </a:r>
            <a:endParaRPr lang="pl-PL" sz="1900" b="0" i="0" dirty="0">
              <a:effectLst/>
              <a:latin typeface="Arial" panose="020B0604020202020204" pitchFamily="34" charset="0"/>
            </a:endParaRPr>
          </a:p>
          <a:p>
            <a:pPr algn="l"/>
            <a:r>
              <a:rPr lang="pl-PL" sz="1900" b="0" i="0" dirty="0">
                <a:effectLst/>
                <a:latin typeface="Arial" panose="020B0604020202020204" pitchFamily="34" charset="0"/>
              </a:rPr>
              <a:t>W okresie od listopada 2019 do stycznia 2020 zachorowania pojawiały się głównie w mieście Wuhan, w środkowych Chinach, ale już w połowie stycznia wirus rozprzestrzenił się w całych Chinach</a:t>
            </a:r>
            <a:r>
              <a:rPr lang="pl-PL" sz="1900" b="0" i="0" baseline="30000" dirty="0">
                <a:effectLst/>
                <a:latin typeface="Arial" panose="020B0604020202020204" pitchFamily="34" charset="0"/>
              </a:rPr>
              <a:t>.</a:t>
            </a:r>
            <a:r>
              <a:rPr lang="pl-PL" sz="1900" b="0" i="0" dirty="0">
                <a:effectLst/>
                <a:latin typeface="Arial" panose="020B0604020202020204" pitchFamily="34" charset="0"/>
              </a:rPr>
              <a:t>. W drugiej połowie lutego ogniska zakażeń z setkami chorych wybuchły w </a:t>
            </a:r>
            <a:r>
              <a:rPr lang="pl-PL" sz="1900" b="0" i="0" u="none" strike="noStrike" dirty="0">
                <a:effectLst/>
                <a:latin typeface="Arial" panose="020B0604020202020204" pitchFamily="34" charset="0"/>
                <a:hlinkClick r:id="rId13" tooltip="Korea Południowa">
                  <a:extLst>
                    <a:ext uri="{A12FA001-AC4F-418D-AE19-62706E023703}">
                      <ahyp:hlinkClr xmlns:ahyp="http://schemas.microsoft.com/office/drawing/2018/hyperlinkcolor" val="tx"/>
                    </a:ext>
                  </a:extLst>
                </a:hlinkClick>
              </a:rPr>
              <a:t>Korei Południowej</a:t>
            </a:r>
            <a:r>
              <a:rPr lang="pl-PL" sz="1900" b="0" i="0" dirty="0">
                <a:effectLst/>
                <a:latin typeface="Arial" panose="020B0604020202020204" pitchFamily="34" charset="0"/>
              </a:rPr>
              <a:t>, we </a:t>
            </a:r>
            <a:r>
              <a:rPr lang="pl-PL" sz="1900" b="0" i="0" u="none" strike="noStrike" dirty="0">
                <a:effectLst/>
                <a:latin typeface="Arial" panose="020B0604020202020204" pitchFamily="34" charset="0"/>
                <a:hlinkClick r:id="rId14" tooltip="Włochy">
                  <a:extLst>
                    <a:ext uri="{A12FA001-AC4F-418D-AE19-62706E023703}">
                      <ahyp:hlinkClr xmlns:ahyp="http://schemas.microsoft.com/office/drawing/2018/hyperlinkcolor" val="tx"/>
                    </a:ext>
                  </a:extLst>
                </a:hlinkClick>
              </a:rPr>
              <a:t>Włoszech</a:t>
            </a:r>
            <a:r>
              <a:rPr lang="pl-PL" sz="1900" b="0" i="0" dirty="0">
                <a:effectLst/>
                <a:latin typeface="Arial" panose="020B0604020202020204" pitchFamily="34" charset="0"/>
              </a:rPr>
              <a:t> oraz w </a:t>
            </a:r>
            <a:r>
              <a:rPr lang="pl-PL" sz="1900" b="0" i="0" u="none" strike="noStrike" dirty="0">
                <a:effectLst/>
                <a:latin typeface="Arial" panose="020B0604020202020204" pitchFamily="34" charset="0"/>
                <a:hlinkClick r:id="rId15" tooltip="Iran">
                  <a:extLst>
                    <a:ext uri="{A12FA001-AC4F-418D-AE19-62706E023703}">
                      <ahyp:hlinkClr xmlns:ahyp="http://schemas.microsoft.com/office/drawing/2018/hyperlinkcolor" val="tx"/>
                    </a:ext>
                  </a:extLst>
                </a:hlinkClick>
              </a:rPr>
              <a:t>Iranie</a:t>
            </a:r>
            <a:r>
              <a:rPr lang="pl-PL" sz="1900" b="0" i="0" dirty="0">
                <a:effectLst/>
                <a:latin typeface="Arial" panose="020B0604020202020204" pitchFamily="34" charset="0"/>
              </a:rPr>
              <a:t>. Od 4 marca 2020 są notowane </a:t>
            </a:r>
            <a:r>
              <a:rPr lang="pl-PL" sz="1900" b="0" i="0" u="none" strike="noStrike" dirty="0">
                <a:effectLst/>
                <a:latin typeface="Arial" panose="020B0604020202020204" pitchFamily="34" charset="0"/>
                <a:hlinkClick r:id="rId16" tooltip="Pandemia COVID-19 w Polsce">
                  <a:extLst>
                    <a:ext uri="{A12FA001-AC4F-418D-AE19-62706E023703}">
                      <ahyp:hlinkClr xmlns:ahyp="http://schemas.microsoft.com/office/drawing/2018/hyperlinkcolor" val="tx"/>
                    </a:ext>
                  </a:extLst>
                </a:hlinkClick>
              </a:rPr>
              <a:t>zakażenia wirusem SARS-CoV-2 w Polsce</a:t>
            </a:r>
            <a:r>
              <a:rPr lang="pl-PL" sz="1900" b="0" i="0" dirty="0">
                <a:effectLst/>
                <a:latin typeface="Arial" panose="020B0604020202020204" pitchFamily="34" charset="0"/>
              </a:rPr>
              <a:t>. 13 marca 2020 </a:t>
            </a:r>
            <a:r>
              <a:rPr lang="pl-PL" sz="1900" b="0" i="0" u="none" strike="noStrike" dirty="0">
                <a:effectLst/>
                <a:latin typeface="Arial" panose="020B0604020202020204" pitchFamily="34" charset="0"/>
                <a:hlinkClick r:id="rId12" tooltip="Światowa Organizacja Zdrowia">
                  <a:extLst>
                    <a:ext uri="{A12FA001-AC4F-418D-AE19-62706E023703}">
                      <ahyp:hlinkClr xmlns:ahyp="http://schemas.microsoft.com/office/drawing/2018/hyperlinkcolor" val="tx"/>
                    </a:ext>
                  </a:extLst>
                </a:hlinkClick>
              </a:rPr>
              <a:t>WHO</a:t>
            </a:r>
            <a:r>
              <a:rPr lang="pl-PL" sz="1900" b="0" i="0" dirty="0">
                <a:effectLst/>
                <a:latin typeface="Arial" panose="020B0604020202020204" pitchFamily="34" charset="0"/>
              </a:rPr>
              <a:t> podała, że epicentrum pandemii </a:t>
            </a:r>
            <a:r>
              <a:rPr lang="pl-PL" sz="1900" b="0" i="0" dirty="0" err="1">
                <a:effectLst/>
                <a:latin typeface="Arial" panose="020B0604020202020204" pitchFamily="34" charset="0"/>
              </a:rPr>
              <a:t>koronawirusa</a:t>
            </a:r>
            <a:r>
              <a:rPr lang="pl-PL" sz="1900" b="0" i="0" dirty="0">
                <a:effectLst/>
                <a:latin typeface="Arial" panose="020B0604020202020204" pitchFamily="34" charset="0"/>
              </a:rPr>
              <a:t> stała się </a:t>
            </a:r>
            <a:r>
              <a:rPr lang="pl-PL" sz="1900" b="0" i="0" u="none" strike="noStrike" dirty="0">
                <a:effectLst/>
                <a:latin typeface="Arial" panose="020B0604020202020204" pitchFamily="34" charset="0"/>
                <a:hlinkClick r:id="rId17" tooltip="Europa">
                  <a:extLst>
                    <a:ext uri="{A12FA001-AC4F-418D-AE19-62706E023703}">
                      <ahyp:hlinkClr xmlns:ahyp="http://schemas.microsoft.com/office/drawing/2018/hyperlinkcolor" val="tx"/>
                    </a:ext>
                  </a:extLst>
                </a:hlinkClick>
              </a:rPr>
              <a:t>Europa</a:t>
            </a:r>
            <a:r>
              <a:rPr lang="pl-PL" sz="1900" b="0" i="0" dirty="0">
                <a:effectLst/>
                <a:latin typeface="Arial" panose="020B0604020202020204" pitchFamily="34" charset="0"/>
              </a:rPr>
              <a:t>. Chorzy zarejestrowani zostali na wszystkich kontynentach z wyjątkiem </a:t>
            </a:r>
            <a:r>
              <a:rPr lang="pl-PL" sz="1900" b="0" i="0" u="none" strike="noStrike" dirty="0">
                <a:effectLst/>
                <a:latin typeface="Arial" panose="020B0604020202020204" pitchFamily="34" charset="0"/>
                <a:hlinkClick r:id="rId18" tooltip="Antarktyda">
                  <a:extLst>
                    <a:ext uri="{A12FA001-AC4F-418D-AE19-62706E023703}">
                      <ahyp:hlinkClr xmlns:ahyp="http://schemas.microsoft.com/office/drawing/2018/hyperlinkcolor" val="tx"/>
                    </a:ext>
                  </a:extLst>
                </a:hlinkClick>
              </a:rPr>
              <a:t>Antarktydy</a:t>
            </a:r>
            <a:r>
              <a:rPr lang="pl-PL" sz="1900" b="0" i="0" dirty="0">
                <a:effectLst/>
                <a:latin typeface="Arial" panose="020B0604020202020204" pitchFamily="34" charset="0"/>
              </a:rPr>
              <a:t>.</a:t>
            </a:r>
          </a:p>
          <a:p>
            <a:endParaRPr lang="pl-PL" dirty="0"/>
          </a:p>
        </p:txBody>
      </p:sp>
      <p:pic>
        <p:nvPicPr>
          <p:cNvPr id="3074" name="Picture 2" descr="Obraz na płótnie Pracowników służby zdrowia • Pixers® - Żyjemy by zmieniać">
            <a:extLst>
              <a:ext uri="{FF2B5EF4-FFF2-40B4-BE49-F238E27FC236}">
                <a16:creationId xmlns:a16="http://schemas.microsoft.com/office/drawing/2014/main" id="{15E736E1-2B0C-4ED9-B3D6-6844C8B15679}"/>
              </a:ext>
            </a:extLst>
          </p:cNvPr>
          <p:cNvPicPr>
            <a:picLocks noGrp="1" noChangeAspect="1" noChangeArrowheads="1"/>
          </p:cNvPicPr>
          <p:nvPr>
            <p:ph idx="1"/>
          </p:nvPr>
        </p:nvPicPr>
        <p:blipFill>
          <a:blip r:embed="rId19">
            <a:extLst>
              <a:ext uri="{28A0092B-C50C-407E-A947-70E740481C1C}">
                <a14:useLocalDpi xmlns:a14="http://schemas.microsoft.com/office/drawing/2010/main" val="0"/>
              </a:ext>
            </a:extLst>
          </a:blip>
          <a:srcRect/>
          <a:stretch>
            <a:fillRect/>
          </a:stretch>
        </p:blipFill>
        <p:spPr bwMode="auto">
          <a:xfrm>
            <a:off x="6898455" y="2013007"/>
            <a:ext cx="4578540" cy="338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487904"/>
      </p:ext>
    </p:extLst>
  </p:cSld>
  <p:clrMapOvr>
    <a:masterClrMapping/>
  </p:clrMapOvr>
  <mc:AlternateContent xmlns:mc="http://schemas.openxmlformats.org/markup-compatibility/2006" xmlns:p14="http://schemas.microsoft.com/office/powerpoint/2010/main">
    <mc:Choice Requires="p14">
      <p:transition spd="slow" p14:dur="2750" advClick="0" advTm="6000">
        <p:push dir="u"/>
        <p:sndAc>
          <p:stSnd>
            <p:snd r:embed="rId2" name="voltage.wav"/>
          </p:stSnd>
        </p:sndAc>
      </p:transition>
    </mc:Choice>
    <mc:Fallback xmlns="">
      <p:transition spd="slow" advClick="0" advTm="6000">
        <p:push dir="u"/>
        <p:sndAc>
          <p:stSnd>
            <p:snd r:embed="rId20"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Effect transition="in" filter="fade">
                                      <p:cBhvr>
                                        <p:cTn id="9"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4936C9-D367-4F38-88C4-B4D8E5CD21F2}"/>
              </a:ext>
            </a:extLst>
          </p:cNvPr>
          <p:cNvSpPr>
            <a:spLocks noGrp="1"/>
          </p:cNvSpPr>
          <p:nvPr>
            <p:ph type="title"/>
          </p:nvPr>
        </p:nvSpPr>
        <p:spPr>
          <a:xfrm>
            <a:off x="1154953" y="1447800"/>
            <a:ext cx="3401064" cy="818322"/>
          </a:xfrm>
        </p:spPr>
        <p:txBody>
          <a:bodyPr/>
          <a:lstStyle/>
          <a:p>
            <a:r>
              <a:rPr lang="pl-PL">
                <a:latin typeface="Arial" panose="020B0604020202020204" pitchFamily="34" charset="0"/>
                <a:cs typeface="Arial" panose="020B0604020202020204" pitchFamily="34" charset="0"/>
              </a:rPr>
              <a:t>Koronawirus- nazwa</a:t>
            </a:r>
            <a:br>
              <a:rPr lang="pl-PL">
                <a:latin typeface="Arial" panose="020B0604020202020204" pitchFamily="34" charset="0"/>
                <a:cs typeface="Arial" panose="020B0604020202020204" pitchFamily="34" charset="0"/>
              </a:rPr>
            </a:br>
            <a:endParaRPr lang="pl-PL" dirty="0"/>
          </a:p>
        </p:txBody>
      </p:sp>
      <p:pic>
        <p:nvPicPr>
          <p:cNvPr id="6" name="Picture 5" descr="koronawirus SARS-CoV-2, znany też jako 2019-nCoV">
            <a:extLst>
              <a:ext uri="{FF2B5EF4-FFF2-40B4-BE49-F238E27FC236}">
                <a16:creationId xmlns:a16="http://schemas.microsoft.com/office/drawing/2014/main" id="{31FE6E37-634E-4074-9ACA-9DB913C03EE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4784725" y="1766290"/>
            <a:ext cx="5195888" cy="393501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ymbol zastępczy tekstu 3">
            <a:extLst>
              <a:ext uri="{FF2B5EF4-FFF2-40B4-BE49-F238E27FC236}">
                <a16:creationId xmlns:a16="http://schemas.microsoft.com/office/drawing/2014/main" id="{7095B277-424D-4597-ADEE-8893FB997F0A}"/>
              </a:ext>
            </a:extLst>
          </p:cNvPr>
          <p:cNvSpPr>
            <a:spLocks noGrp="1"/>
          </p:cNvSpPr>
          <p:nvPr>
            <p:ph type="body" sz="half" idx="2"/>
          </p:nvPr>
        </p:nvSpPr>
        <p:spPr>
          <a:xfrm>
            <a:off x="1154953" y="2266122"/>
            <a:ext cx="3401063" cy="3758758"/>
          </a:xfrm>
        </p:spPr>
        <p:txBody>
          <a:bodyPr/>
          <a:lstStyle/>
          <a:p>
            <a:r>
              <a:rPr lang="pl-PL">
                <a:latin typeface="Arial" panose="020B0604020202020204" pitchFamily="34" charset="0"/>
                <a:cs typeface="Arial" panose="020B0604020202020204" pitchFamily="34" charset="0"/>
              </a:rPr>
              <a:t>Oficjalną nazwą koronawirusa z Wuhan jest </a:t>
            </a:r>
            <a:r>
              <a:rPr lang="pl-PL" b="1">
                <a:latin typeface="Arial" panose="020B0604020202020204" pitchFamily="34" charset="0"/>
                <a:cs typeface="Arial" panose="020B0604020202020204" pitchFamily="34" charset="0"/>
              </a:rPr>
              <a:t>SARS-CoV-2</a:t>
            </a:r>
            <a:r>
              <a:rPr lang="pl-PL">
                <a:latin typeface="Arial" panose="020B0604020202020204" pitchFamily="34" charset="0"/>
                <a:cs typeface="Arial" panose="020B0604020202020204" pitchFamily="34" charset="0"/>
              </a:rPr>
              <a:t>. Nazwa wirusa wynika z jego genetycznego podobieństwa do wirusa odpowiedzialnego za epidemię ostrej ciężkiej niewydolności oddechowej (SARS – Severe Acute Respiratory Syndrome) z 2003 roku. Chorobę, którą wywołuje </a:t>
            </a:r>
            <a:r>
              <a:rPr lang="pl-PL" b="1">
                <a:latin typeface="Arial" panose="020B0604020202020204" pitchFamily="34" charset="0"/>
                <a:cs typeface="Arial" panose="020B0604020202020204" pitchFamily="34" charset="0"/>
              </a:rPr>
              <a:t>SARS-CoV-2</a:t>
            </a:r>
            <a:r>
              <a:rPr lang="pl-PL">
                <a:latin typeface="Arial" panose="020B0604020202020204" pitchFamily="34" charset="0"/>
                <a:cs typeface="Arial" panose="020B0604020202020204" pitchFamily="34" charset="0"/>
              </a:rPr>
              <a:t>, nazwano </a:t>
            </a:r>
            <a:r>
              <a:rPr lang="pl-PL" b="1">
                <a:latin typeface="Arial" panose="020B0604020202020204" pitchFamily="34" charset="0"/>
                <a:cs typeface="Arial" panose="020B0604020202020204" pitchFamily="34" charset="0"/>
              </a:rPr>
              <a:t>COVID-19</a:t>
            </a:r>
            <a:r>
              <a:rPr lang="pl-PL">
                <a:latin typeface="Arial" panose="020B0604020202020204" pitchFamily="34" charset="0"/>
                <a:cs typeface="Arial" panose="020B0604020202020204" pitchFamily="34" charset="0"/>
              </a:rPr>
              <a:t>.</a:t>
            </a:r>
          </a:p>
          <a:p>
            <a:endParaRPr lang="pl-PL" dirty="0"/>
          </a:p>
        </p:txBody>
      </p:sp>
    </p:spTree>
    <p:extLst>
      <p:ext uri="{BB962C8B-B14F-4D97-AF65-F5344CB8AC3E}">
        <p14:creationId xmlns:p14="http://schemas.microsoft.com/office/powerpoint/2010/main" val="925545334"/>
      </p:ext>
    </p:extLst>
  </p:cSld>
  <p:clrMapOvr>
    <a:masterClrMapping/>
  </p:clrMapOvr>
  <mc:AlternateContent xmlns:mc="http://schemas.openxmlformats.org/markup-compatibility/2006" xmlns:p14="http://schemas.microsoft.com/office/powerpoint/2010/main">
    <mc:Choice Requires="p14">
      <p:transition spd="slow" p14:dur="4000" advClick="0" advTm="3000">
        <p14:honeycomb/>
      </p:transition>
    </mc:Choice>
    <mc:Fallback xmlns="">
      <p:transition spd="slow"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98A6A9-E670-47AC-ACA8-841B86474E74}"/>
              </a:ext>
            </a:extLst>
          </p:cNvPr>
          <p:cNvSpPr>
            <a:spLocks noGrp="1"/>
          </p:cNvSpPr>
          <p:nvPr>
            <p:ph type="title"/>
          </p:nvPr>
        </p:nvSpPr>
        <p:spPr>
          <a:xfrm>
            <a:off x="648930" y="629267"/>
            <a:ext cx="9252154" cy="1016654"/>
          </a:xfrm>
        </p:spPr>
        <p:txBody>
          <a:bodyPr vert="horz" lIns="91440" tIns="45720" rIns="91440" bIns="45720" rtlCol="0" anchor="t">
            <a:normAutofit/>
          </a:bodyPr>
          <a:lstStyle/>
          <a:p>
            <a:r>
              <a:rPr lang="en-US" b="0" i="0" kern="1200" dirty="0" err="1">
                <a:solidFill>
                  <a:schemeClr val="tx1"/>
                </a:solidFill>
                <a:latin typeface="+mj-lt"/>
                <a:ea typeface="+mj-ea"/>
                <a:cs typeface="+mj-cs"/>
              </a:rPr>
              <a:t>Skąd</a:t>
            </a:r>
            <a:r>
              <a:rPr lang="en-US" b="0" i="0" kern="1200" dirty="0">
                <a:solidFill>
                  <a:schemeClr val="tx1"/>
                </a:solidFill>
                <a:latin typeface="+mj-lt"/>
                <a:ea typeface="+mj-ea"/>
                <a:cs typeface="+mj-cs"/>
              </a:rPr>
              <a:t> </a:t>
            </a:r>
            <a:r>
              <a:rPr lang="en-US" b="0" i="0" kern="1200" dirty="0" err="1">
                <a:solidFill>
                  <a:schemeClr val="tx1"/>
                </a:solidFill>
                <a:latin typeface="+mj-lt"/>
                <a:ea typeface="+mj-ea"/>
                <a:cs typeface="+mj-cs"/>
              </a:rPr>
              <a:t>nazwa</a:t>
            </a:r>
            <a:r>
              <a:rPr lang="en-US" b="0" i="0" kern="1200" dirty="0">
                <a:solidFill>
                  <a:schemeClr val="tx1"/>
                </a:solidFill>
                <a:latin typeface="+mj-lt"/>
                <a:ea typeface="+mj-ea"/>
                <a:cs typeface="+mj-cs"/>
              </a:rPr>
              <a:t> </a:t>
            </a:r>
            <a:r>
              <a:rPr lang="en-US" b="0" i="0" kern="1200" dirty="0" err="1">
                <a:solidFill>
                  <a:schemeClr val="tx1"/>
                </a:solidFill>
                <a:latin typeface="+mj-lt"/>
                <a:ea typeface="+mj-ea"/>
                <a:cs typeface="+mj-cs"/>
              </a:rPr>
              <a:t>koronawirus</a:t>
            </a:r>
            <a:r>
              <a:rPr lang="en-US" b="0" i="0" kern="1200" dirty="0">
                <a:solidFill>
                  <a:schemeClr val="tx1"/>
                </a:solidFill>
                <a:latin typeface="+mj-lt"/>
                <a:ea typeface="+mj-ea"/>
                <a:cs typeface="+mj-cs"/>
              </a:rPr>
              <a:t> ?</a:t>
            </a:r>
          </a:p>
        </p:txBody>
      </p:sp>
      <p:sp>
        <p:nvSpPr>
          <p:cNvPr id="10" name="Symbol zastępczy zawartości 9">
            <a:extLst>
              <a:ext uri="{FF2B5EF4-FFF2-40B4-BE49-F238E27FC236}">
                <a16:creationId xmlns:a16="http://schemas.microsoft.com/office/drawing/2014/main" id="{45865F7C-3AA3-4AAA-993F-B72E4C8392FF}"/>
              </a:ext>
            </a:extLst>
          </p:cNvPr>
          <p:cNvSpPr>
            <a:spLocks noGrp="1"/>
          </p:cNvSpPr>
          <p:nvPr>
            <p:ph sz="half" idx="1"/>
          </p:nvPr>
        </p:nvSpPr>
        <p:spPr>
          <a:xfrm>
            <a:off x="648931" y="2548281"/>
            <a:ext cx="5122606" cy="3658689"/>
          </a:xfrm>
        </p:spPr>
        <p:txBody>
          <a:bodyPr vert="horz" lIns="91440" tIns="45720" rIns="91440" bIns="45720" rtlCol="0">
            <a:normAutofit/>
          </a:bodyPr>
          <a:lstStyle/>
          <a:p>
            <a:pPr>
              <a:lnSpc>
                <a:spcPct val="90000"/>
              </a:lnSpc>
            </a:pPr>
            <a:r>
              <a:rPr lang="en-US" sz="1500" dirty="0">
                <a:effectLst/>
              </a:rPr>
              <a:t>Na obrazie  można zobaczyć charakterystyczną koronę otaczającą wirusa, od której koronawirusy wzięły swoją nazwę. Zdjęcie wykonane przy pomocy transmisyjnego mikroskopu elektronowego i nie jest tak ostre jak pierwszy obraz, mimo to nadal można dostrzec wypustki, czyli struktury w osłonce wirusa składające się na koronę. Wszystkie koronawirusy, jak SARS czy MERS wyglądają podobnie.</a:t>
            </a:r>
          </a:p>
          <a:p>
            <a:pPr>
              <a:lnSpc>
                <a:spcPct val="90000"/>
              </a:lnSpc>
            </a:pPr>
            <a:r>
              <a:rPr lang="en-US" sz="1500" dirty="0">
                <a:effectLst/>
              </a:rPr>
              <a:t>Więcej obrazów koronawirusa SARS-CoV-2 można zobaczyć w serwisie </a:t>
            </a:r>
            <a:r>
              <a:rPr lang="en-US" sz="1500" b="1" u="none" strike="noStrike" dirty="0">
                <a:effectLst/>
                <a:hlinkClick r:id="rId3">
                  <a:extLst>
                    <a:ext uri="{A12FA001-AC4F-418D-AE19-62706E023703}">
                      <ahyp:hlinkClr xmlns:ahyp="http://schemas.microsoft.com/office/drawing/2018/hyperlinkcolor" val="tx"/>
                    </a:ext>
                  </a:extLst>
                </a:hlinkClick>
              </a:rPr>
              <a:t>Flickr</a:t>
            </a:r>
            <a:r>
              <a:rPr lang="en-US" sz="1500" b="1" dirty="0">
                <a:effectLst/>
              </a:rPr>
              <a:t>. </a:t>
            </a:r>
            <a:r>
              <a:rPr lang="en-US" sz="1500" dirty="0">
                <a:effectLst/>
              </a:rPr>
              <a:t>Obrazy powstały dzięki współpracy kilku osób. Emmie de Wit dostarczyła wirusa, Elizabeth Fischer wykonała obrazowanie, a dział graficzny NIAID dodał kolory. </a:t>
            </a:r>
          </a:p>
          <a:p>
            <a:pPr>
              <a:lnSpc>
                <a:spcPct val="90000"/>
              </a:lnSpc>
            </a:pPr>
            <a:endParaRPr lang="en-US" sz="1500" dirty="0"/>
          </a:p>
        </p:txBody>
      </p:sp>
      <p:pic>
        <p:nvPicPr>
          <p:cNvPr id="9" name="Picture 6" descr="koronawirus SARS-CoV-2, znany też jako 2019-nCoV">
            <a:extLst>
              <a:ext uri="{FF2B5EF4-FFF2-40B4-BE49-F238E27FC236}">
                <a16:creationId xmlns:a16="http://schemas.microsoft.com/office/drawing/2014/main" id="{A979F2BF-925B-444E-8360-AB69878473A9}"/>
              </a:ext>
            </a:extLst>
          </p:cNvPr>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tretch/>
        </p:blipFill>
        <p:spPr bwMode="auto">
          <a:xfrm>
            <a:off x="6309768" y="2548281"/>
            <a:ext cx="4395788" cy="31158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Symbol zastępczy daty 4">
            <a:extLst>
              <a:ext uri="{FF2B5EF4-FFF2-40B4-BE49-F238E27FC236}">
                <a16:creationId xmlns:a16="http://schemas.microsoft.com/office/drawing/2014/main" id="{326F77EB-6129-41B4-B594-BF32CB2B94BD}"/>
              </a:ext>
            </a:extLst>
          </p:cNvPr>
          <p:cNvSpPr>
            <a:spLocks noGrp="1"/>
          </p:cNvSpPr>
          <p:nvPr>
            <p:ph type="dt" sz="half" idx="10"/>
          </p:nvPr>
        </p:nvSpPr>
        <p:spPr>
          <a:xfrm flipH="1">
            <a:off x="11922034" y="6609806"/>
            <a:ext cx="52252" cy="50073"/>
          </a:xfrm>
        </p:spPr>
        <p:txBody>
          <a:bodyPr vert="horz" lIns="91440" tIns="45720" rIns="91440" bIns="45720" rtlCol="0" anchor="t">
            <a:normAutofit fontScale="25000" lnSpcReduction="20000"/>
          </a:bodyPr>
          <a:lstStyle/>
          <a:p>
            <a:pPr algn="r" defTabSz="914400">
              <a:spcAft>
                <a:spcPts val="600"/>
              </a:spcAft>
            </a:pPr>
            <a:endParaRPr lang="en-US" dirty="0">
              <a:solidFill>
                <a:schemeClr val="tx1">
                  <a:alpha val="60000"/>
                </a:schemeClr>
              </a:solidFill>
            </a:endParaRPr>
          </a:p>
        </p:txBody>
      </p:sp>
    </p:spTree>
    <p:extLst>
      <p:ext uri="{BB962C8B-B14F-4D97-AF65-F5344CB8AC3E}">
        <p14:creationId xmlns:p14="http://schemas.microsoft.com/office/powerpoint/2010/main" val="2053182804"/>
      </p:ext>
    </p:extLst>
  </p:cSld>
  <p:clrMapOvr>
    <a:masterClrMapping/>
  </p:clrMapOvr>
  <mc:AlternateContent xmlns:mc="http://schemas.openxmlformats.org/markup-compatibility/2006" xmlns:p14="http://schemas.microsoft.com/office/powerpoint/2010/main">
    <mc:Choice Requires="p14">
      <p:transition spd="slow" p14:dur="2250" advClick="0" advTm="5000">
        <p:wipe/>
        <p:sndAc>
          <p:stSnd>
            <p:snd r:embed="rId2" name="coin.wav"/>
          </p:stSnd>
        </p:sndAc>
      </p:transition>
    </mc:Choice>
    <mc:Fallback xmlns="">
      <p:transition spd="slow" advClick="0" advTm="5000">
        <p:wipe/>
        <p:sndAc>
          <p:stSnd>
            <p:snd r:embed="rId5" name="coin.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38E3CF-945C-4E97-9CBD-069343670625}"/>
              </a:ext>
            </a:extLst>
          </p:cNvPr>
          <p:cNvSpPr>
            <a:spLocks noGrp="1"/>
          </p:cNvSpPr>
          <p:nvPr>
            <p:ph type="title"/>
          </p:nvPr>
        </p:nvSpPr>
        <p:spPr/>
        <p:txBody>
          <a:bodyPr/>
          <a:lstStyle/>
          <a:p>
            <a:r>
              <a:rPr lang="pl-PL" dirty="0"/>
              <a:t>Pierwsze zdjęcia </a:t>
            </a:r>
            <a:r>
              <a:rPr lang="pl-PL" dirty="0" err="1"/>
              <a:t>koronawirusa</a:t>
            </a:r>
            <a:endParaRPr lang="pl-PL" dirty="0"/>
          </a:p>
        </p:txBody>
      </p:sp>
      <p:sp>
        <p:nvSpPr>
          <p:cNvPr id="3" name="Symbol zastępczy tekstu 2">
            <a:extLst>
              <a:ext uri="{FF2B5EF4-FFF2-40B4-BE49-F238E27FC236}">
                <a16:creationId xmlns:a16="http://schemas.microsoft.com/office/drawing/2014/main" id="{79A1EE89-5E53-4646-9F65-79AECD662099}"/>
              </a:ext>
            </a:extLst>
          </p:cNvPr>
          <p:cNvSpPr>
            <a:spLocks noGrp="1"/>
          </p:cNvSpPr>
          <p:nvPr>
            <p:ph type="body" idx="1"/>
          </p:nvPr>
        </p:nvSpPr>
        <p:spPr/>
        <p:txBody>
          <a:bodyPr/>
          <a:lstStyle/>
          <a:p>
            <a:r>
              <a:rPr lang="pl-PL" b="0" i="0" dirty="0">
                <a:solidFill>
                  <a:schemeClr val="tx1"/>
                </a:solidFill>
                <a:effectLst/>
                <a:latin typeface="Raleway"/>
              </a:rPr>
              <a:t>Pierwsze zdjęcia SARS-CoV-2</a:t>
            </a:r>
          </a:p>
          <a:p>
            <a:r>
              <a:rPr lang="pl-PL" dirty="0">
                <a:solidFill>
                  <a:schemeClr val="tx1"/>
                </a:solidFill>
              </a:rPr>
              <a:t>zrobili:</a:t>
            </a:r>
          </a:p>
        </p:txBody>
      </p:sp>
      <p:sp>
        <p:nvSpPr>
          <p:cNvPr id="4" name="Symbol zastępczy zawartości 3">
            <a:extLst>
              <a:ext uri="{FF2B5EF4-FFF2-40B4-BE49-F238E27FC236}">
                <a16:creationId xmlns:a16="http://schemas.microsoft.com/office/drawing/2014/main" id="{DE1003FD-2907-4BE4-9434-6946B693CEDC}"/>
              </a:ext>
            </a:extLst>
          </p:cNvPr>
          <p:cNvSpPr>
            <a:spLocks noGrp="1"/>
          </p:cNvSpPr>
          <p:nvPr>
            <p:ph sz="half" idx="2"/>
          </p:nvPr>
        </p:nvSpPr>
        <p:spPr/>
        <p:txBody>
          <a:bodyPr>
            <a:normAutofit fontScale="85000" lnSpcReduction="10000"/>
          </a:bodyPr>
          <a:lstStyle/>
          <a:p>
            <a:pPr marL="0" indent="0" algn="l">
              <a:buNone/>
            </a:pPr>
            <a:r>
              <a:rPr lang="pl-PL" b="0" i="0" dirty="0">
                <a:solidFill>
                  <a:srgbClr val="333333"/>
                </a:solidFill>
                <a:effectLst/>
                <a:latin typeface="Raleway"/>
              </a:rPr>
              <a:t>Naukowcy z </a:t>
            </a:r>
            <a:r>
              <a:rPr lang="pl-PL" b="0" i="0" dirty="0" err="1">
                <a:solidFill>
                  <a:srgbClr val="333333"/>
                </a:solidFill>
                <a:effectLst/>
                <a:latin typeface="Raleway"/>
              </a:rPr>
              <a:t>Rocky</a:t>
            </a:r>
            <a:r>
              <a:rPr lang="pl-PL" b="0" i="0" dirty="0">
                <a:solidFill>
                  <a:srgbClr val="333333"/>
                </a:solidFill>
                <a:effectLst/>
                <a:latin typeface="Raleway"/>
              </a:rPr>
              <a:t> </a:t>
            </a:r>
            <a:r>
              <a:rPr lang="pl-PL" b="0" i="0" dirty="0" err="1">
                <a:solidFill>
                  <a:srgbClr val="333333"/>
                </a:solidFill>
                <a:effectLst/>
                <a:latin typeface="Raleway"/>
              </a:rPr>
              <a:t>Mountain</a:t>
            </a:r>
            <a:r>
              <a:rPr lang="pl-PL" b="0" i="0" dirty="0">
                <a:solidFill>
                  <a:srgbClr val="333333"/>
                </a:solidFill>
                <a:effectLst/>
                <a:latin typeface="Raleway"/>
              </a:rPr>
              <a:t> Laboratories (RML) Narodowego Instytutu Alergii i Chorób Zakaźnych (</a:t>
            </a:r>
            <a:r>
              <a:rPr lang="pl-PL" b="0" i="0" dirty="0" err="1">
                <a:solidFill>
                  <a:srgbClr val="333333"/>
                </a:solidFill>
                <a:effectLst/>
                <a:latin typeface="Raleway"/>
              </a:rPr>
              <a:t>National</a:t>
            </a:r>
            <a:r>
              <a:rPr lang="pl-PL" b="0" i="0" dirty="0">
                <a:solidFill>
                  <a:srgbClr val="333333"/>
                </a:solidFill>
                <a:effectLst/>
                <a:latin typeface="Raleway"/>
              </a:rPr>
              <a:t> </a:t>
            </a:r>
            <a:r>
              <a:rPr lang="pl-PL" b="0" i="0" dirty="0" err="1">
                <a:solidFill>
                  <a:srgbClr val="333333"/>
                </a:solidFill>
                <a:effectLst/>
                <a:latin typeface="Raleway"/>
              </a:rPr>
              <a:t>Institute</a:t>
            </a:r>
            <a:r>
              <a:rPr lang="pl-PL" b="0" i="0" dirty="0">
                <a:solidFill>
                  <a:srgbClr val="333333"/>
                </a:solidFill>
                <a:effectLst/>
                <a:latin typeface="Raleway"/>
              </a:rPr>
              <a:t> of </a:t>
            </a:r>
            <a:r>
              <a:rPr lang="pl-PL" b="0" i="0" dirty="0" err="1">
                <a:solidFill>
                  <a:srgbClr val="333333"/>
                </a:solidFill>
                <a:effectLst/>
                <a:latin typeface="Raleway"/>
              </a:rPr>
              <a:t>Allergy</a:t>
            </a:r>
            <a:r>
              <a:rPr lang="pl-PL" b="0" i="0" dirty="0">
                <a:solidFill>
                  <a:srgbClr val="333333"/>
                </a:solidFill>
                <a:effectLst/>
                <a:latin typeface="Raleway"/>
              </a:rPr>
              <a:t> and </a:t>
            </a:r>
            <a:r>
              <a:rPr lang="pl-PL" b="0" i="0" dirty="0" err="1">
                <a:solidFill>
                  <a:srgbClr val="333333"/>
                </a:solidFill>
                <a:effectLst/>
                <a:latin typeface="Raleway"/>
              </a:rPr>
              <a:t>Infectious</a:t>
            </a:r>
            <a:r>
              <a:rPr lang="pl-PL" b="0" i="0" dirty="0">
                <a:solidFill>
                  <a:srgbClr val="333333"/>
                </a:solidFill>
                <a:effectLst/>
                <a:latin typeface="Raleway"/>
              </a:rPr>
              <a:t> </a:t>
            </a:r>
            <a:r>
              <a:rPr lang="pl-PL" b="0" i="0" dirty="0" err="1">
                <a:solidFill>
                  <a:srgbClr val="333333"/>
                </a:solidFill>
                <a:effectLst/>
                <a:latin typeface="Raleway"/>
              </a:rPr>
              <a:t>Diseases</a:t>
            </a:r>
            <a:r>
              <a:rPr lang="pl-PL" b="0" i="0" dirty="0">
                <a:solidFill>
                  <a:srgbClr val="333333"/>
                </a:solidFill>
                <a:effectLst/>
                <a:latin typeface="Raleway"/>
              </a:rPr>
              <a:t> – NIAID) obrazowali próbki wirusa i komórek pobrane od pacjenta z USA zakażonego COVID-19 (nowa nazwa choroby wywołanej przez </a:t>
            </a:r>
            <a:r>
              <a:rPr lang="pl-PL" b="0" i="0" dirty="0" err="1">
                <a:solidFill>
                  <a:srgbClr val="333333"/>
                </a:solidFill>
                <a:effectLst/>
                <a:latin typeface="Raleway"/>
              </a:rPr>
              <a:t>koronawirus</a:t>
            </a:r>
            <a:r>
              <a:rPr lang="pl-PL" b="0" i="0" dirty="0">
                <a:solidFill>
                  <a:srgbClr val="333333"/>
                </a:solidFill>
                <a:effectLst/>
                <a:latin typeface="Raleway"/>
              </a:rPr>
              <a:t> SARS-CoV-2 znanego też pod nazwą 2019-nCoV).</a:t>
            </a:r>
          </a:p>
          <a:p>
            <a:pPr marL="0" indent="0" algn="l">
              <a:buNone/>
            </a:pPr>
            <a:r>
              <a:rPr lang="pl-PL" b="0" i="0" dirty="0">
                <a:solidFill>
                  <a:srgbClr val="333333"/>
                </a:solidFill>
                <a:effectLst/>
                <a:latin typeface="Raleway"/>
              </a:rPr>
              <a:t>Badacze skorzystali z dwóch różnych rodzajów mikroskopów o wysokiej rozdzielczości - skaningowego mikroskopu elektronowego i transmisyjnego mikroskopu elektronowego. Oba wykorzystują skupioną wiązkę elektronów zamiast wiązki światła do stworzenia obrazu. Kolory widoczne na zdjęciach nie są rzeczywistymi, zostały dodany do obrazów później.</a:t>
            </a:r>
          </a:p>
          <a:p>
            <a:endParaRPr lang="pl-PL" dirty="0"/>
          </a:p>
        </p:txBody>
      </p:sp>
      <p:sp>
        <p:nvSpPr>
          <p:cNvPr id="5" name="Symbol zastępczy tekstu 4">
            <a:extLst>
              <a:ext uri="{FF2B5EF4-FFF2-40B4-BE49-F238E27FC236}">
                <a16:creationId xmlns:a16="http://schemas.microsoft.com/office/drawing/2014/main" id="{A5DC2D83-D740-40E8-83F5-41846E99B6BC}"/>
              </a:ext>
            </a:extLst>
          </p:cNvPr>
          <p:cNvSpPr>
            <a:spLocks noGrp="1"/>
          </p:cNvSpPr>
          <p:nvPr>
            <p:ph type="body" sz="quarter" idx="3"/>
          </p:nvPr>
        </p:nvSpPr>
        <p:spPr/>
        <p:txBody>
          <a:bodyPr/>
          <a:lstStyle/>
          <a:p>
            <a:r>
              <a:rPr lang="pl-PL" sz="1200" b="0" i="0" dirty="0">
                <a:solidFill>
                  <a:srgbClr val="333333"/>
                </a:solidFill>
                <a:effectLst/>
                <a:latin typeface="Raleway"/>
              </a:rPr>
              <a:t>Poniższe zdjęcie zostało zrobione skaningowym mikroskopem elektronowym. </a:t>
            </a:r>
            <a:r>
              <a:rPr lang="pl-PL" sz="1200" b="0" i="0" dirty="0" err="1">
                <a:solidFill>
                  <a:srgbClr val="333333"/>
                </a:solidFill>
                <a:effectLst/>
                <a:latin typeface="Raleway"/>
              </a:rPr>
              <a:t>Koronawirus</a:t>
            </a:r>
            <a:r>
              <a:rPr lang="pl-PL" sz="1200" b="0" i="0" dirty="0">
                <a:solidFill>
                  <a:srgbClr val="333333"/>
                </a:solidFill>
                <a:effectLst/>
                <a:latin typeface="Raleway"/>
              </a:rPr>
              <a:t> SARS-CoV-2 to te małe żółte kropeczki, które znajdują się na powierzchni komórki.</a:t>
            </a:r>
            <a:endParaRPr lang="pl-PL" sz="1200" dirty="0"/>
          </a:p>
        </p:txBody>
      </p:sp>
      <p:pic>
        <p:nvPicPr>
          <p:cNvPr id="9" name="Picture 2" descr="koronawirus SARS-CoV-2">
            <a:extLst>
              <a:ext uri="{FF2B5EF4-FFF2-40B4-BE49-F238E27FC236}">
                <a16:creationId xmlns:a16="http://schemas.microsoft.com/office/drawing/2014/main" id="{BF836FB0-7166-4B36-AFE6-7C023BFC4027}"/>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5777375" y="2844801"/>
            <a:ext cx="4714413" cy="288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178113"/>
      </p:ext>
    </p:extLst>
  </p:cSld>
  <p:clrMapOvr>
    <a:masterClrMapping/>
  </p:clrMapOvr>
  <mc:AlternateContent xmlns:mc="http://schemas.openxmlformats.org/markup-compatibility/2006" xmlns:p14="http://schemas.microsoft.com/office/powerpoint/2010/main">
    <mc:Choice Requires="p14">
      <p:transition spd="slow" p14:dur="800" advClick="0" advTm="7000">
        <p14:flythrough/>
        <p:sndAc>
          <p:stSnd>
            <p:snd r:embed="rId2" name="type.wav"/>
          </p:stSnd>
        </p:sndAc>
      </p:transition>
    </mc:Choice>
    <mc:Fallback xmlns="">
      <p:transition spd="slow" advClick="0" advTm="7000">
        <p:fade/>
        <p:sndAc>
          <p:stSnd>
            <p:snd r:embed="rId4" name="type.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11.xml><?xml version="1.0" encoding="utf-8"?>
<p:tagLst xmlns:a="http://schemas.openxmlformats.org/drawingml/2006/main" xmlns:r="http://schemas.openxmlformats.org/officeDocument/2006/relationships" xmlns:p="http://schemas.openxmlformats.org/presentationml/2006/main">
  <p:tag name="TIMING" val="|1.7|1.8"/>
</p:tagLst>
</file>

<file path=ppt/tags/tag12.xml><?xml version="1.0" encoding="utf-8"?>
<p:tagLst xmlns:a="http://schemas.openxmlformats.org/drawingml/2006/main" xmlns:r="http://schemas.openxmlformats.org/officeDocument/2006/relationships" xmlns:p="http://schemas.openxmlformats.org/presentationml/2006/main">
  <p:tag name="TIMING" val="|1.3|1.2"/>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2.5"/>
</p:tagLst>
</file>

<file path=ppt/tags/tag4.xml><?xml version="1.0" encoding="utf-8"?>
<p:tagLst xmlns:a="http://schemas.openxmlformats.org/drawingml/2006/main" xmlns:r="http://schemas.openxmlformats.org/officeDocument/2006/relationships" xmlns:p="http://schemas.openxmlformats.org/presentationml/2006/main">
  <p:tag name="TIMING" val="|1.1|2.3"/>
</p:tagLst>
</file>

<file path=ppt/tags/tag5.xml><?xml version="1.0" encoding="utf-8"?>
<p:tagLst xmlns:a="http://schemas.openxmlformats.org/drawingml/2006/main" xmlns:r="http://schemas.openxmlformats.org/officeDocument/2006/relationships" xmlns:p="http://schemas.openxmlformats.org/presentationml/2006/main">
  <p:tag name="TIMING" val="|2.5"/>
</p:tagLst>
</file>

<file path=ppt/tags/tag6.xml><?xml version="1.0" encoding="utf-8"?>
<p:tagLst xmlns:a="http://schemas.openxmlformats.org/drawingml/2006/main" xmlns:r="http://schemas.openxmlformats.org/officeDocument/2006/relationships" xmlns:p="http://schemas.openxmlformats.org/presentationml/2006/main">
  <p:tag name="TIMING" val="|0.9|1.7"/>
</p:tagLst>
</file>

<file path=ppt/tags/tag7.xml><?xml version="1.0" encoding="utf-8"?>
<p:tagLst xmlns:a="http://schemas.openxmlformats.org/drawingml/2006/main" xmlns:r="http://schemas.openxmlformats.org/officeDocument/2006/relationships" xmlns:p="http://schemas.openxmlformats.org/presentationml/2006/main">
  <p:tag name="TIMING" val="|1.9"/>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Niebieski">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4443</Words>
  <Application>Microsoft Office PowerPoint</Application>
  <PresentationFormat>Panoramiczny</PresentationFormat>
  <Paragraphs>253</Paragraphs>
  <Slides>52</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52</vt:i4>
      </vt:variant>
    </vt:vector>
  </HeadingPairs>
  <TitlesOfParts>
    <vt:vector size="60" baseType="lpstr">
      <vt:lpstr>Arial</vt:lpstr>
      <vt:lpstr>Calibri</vt:lpstr>
      <vt:lpstr>Open Sans</vt:lpstr>
      <vt:lpstr>Raleway</vt:lpstr>
      <vt:lpstr>Symbol</vt:lpstr>
      <vt:lpstr>Times New Roman</vt:lpstr>
      <vt:lpstr>Wingdings 3</vt:lpstr>
      <vt:lpstr>Jon</vt:lpstr>
      <vt:lpstr>PREZENTACJA GRUPY NR  395.PYS.XV/15  Śląska Akademia Senior@ </vt:lpstr>
      <vt:lpstr>  WIRUS, KTÓRY ZMIENIŁ NASZE ŻYCIE.</vt:lpstr>
      <vt:lpstr>COVID-19</vt:lpstr>
      <vt:lpstr>Co to jest wirus ?</vt:lpstr>
      <vt:lpstr>Co to jest epidemia, a co to pandemia ?</vt:lpstr>
      <vt:lpstr>Gdzie się zaczęła.?</vt:lpstr>
      <vt:lpstr>Koronawirus- nazwa </vt:lpstr>
      <vt:lpstr>Skąd nazwa koronawirus ?</vt:lpstr>
      <vt:lpstr>Pierwsze zdjęcia koronawirusa</vt:lpstr>
      <vt:lpstr>Jak wygląda?</vt:lpstr>
      <vt:lpstr>Tak wyglądam ….</vt:lpstr>
      <vt:lpstr>Widok COVID-19 na zdjęciach</vt:lpstr>
      <vt:lpstr>Koronawirus różne oblicza</vt:lpstr>
      <vt:lpstr>Jak się rozprzestrzenia.</vt:lpstr>
      <vt:lpstr>    </vt:lpstr>
      <vt:lpstr>Co przekazywały media……/fragmenty/</vt:lpstr>
      <vt:lpstr>Media przekazują………</vt:lpstr>
      <vt:lpstr>Rejestr liczby zgonów na świecie.</vt:lpstr>
      <vt:lpstr>Działania, które  podjęto w celu przeciwdziałania rozpowszechnianiu   się zachorowań na świecie.</vt:lpstr>
      <vt:lpstr>Działania, które podjęto w Polsce</vt:lpstr>
      <vt:lpstr>Rozporządzenia Ministra Zdrowia</vt:lpstr>
      <vt:lpstr>Obostrzenia w czasie pandemi</vt:lpstr>
      <vt:lpstr>Maseczki ochronne na twarz </vt:lpstr>
      <vt:lpstr>Każdy radzi sobie jak może. Szybki sposób na zrobienie maseczki.</vt:lpstr>
      <vt:lpstr>7\7\</vt:lpstr>
      <vt:lpstr>Ciekawostki dot. koronawirusa.</vt:lpstr>
      <vt:lpstr>Ciekawostki…</vt:lpstr>
      <vt:lpstr>Dlaczego wirusy pochodzące od nietoperzy są tak niebezpieczne dla ludzi? </vt:lpstr>
      <vt:lpstr>Koronawirus a nietoperze. </vt:lpstr>
      <vt:lpstr>Prezentacja programu PowerPoint</vt:lpstr>
      <vt:lpstr>Ciekawostki LUDZKIE KORONAWIRUSY </vt:lpstr>
      <vt:lpstr>CIEKAWOSTKI</vt:lpstr>
      <vt:lpstr>Ciekawostki</vt:lpstr>
      <vt:lpstr>Obrazy COVID-19 w badaniach Tomografii komputerowej.Rozpoznawanie Sars CoV 2</vt:lpstr>
      <vt:lpstr>Obrazy przebiegu choroby Covid-19</vt:lpstr>
      <vt:lpstr>Autentyczne obrazy płuc zarażonych COVID-19</vt:lpstr>
      <vt:lpstr>Prezentacja programu PowerPoint</vt:lpstr>
      <vt:lpstr>Różnica w objawach pomiędzy koronawirusem, przeziębieniem a grypą .</vt:lpstr>
      <vt:lpstr>Wydano książkę „PANDEMIA” Pawła Kapusty</vt:lpstr>
      <vt:lpstr>KORONAWIRUS NA WESOŁO</vt:lpstr>
      <vt:lpstr>Prezentacja programu PowerPoint</vt:lpstr>
      <vt:lpstr>KORONAWIRUS  NA  WESOŁO</vt:lpstr>
      <vt:lpstr>Humor Andrzeja Krauze</vt:lpstr>
      <vt:lpstr>Instrukcja mycia rąk na wesoło.</vt:lpstr>
      <vt:lpstr>Reakcje ludzi na informacje o pandemii Koronawirusa </vt:lpstr>
      <vt:lpstr>Jak wpłynął na nasze życie. Wypowiedzi członków grupy.  Pandemia wpłynęła negatywnie na moje życie. Szczególnie w Święta Wielkanocne, kiedy nie  można było się spotkać z rodziną. Podziałało to na  mnie traumatycznie, do  dzisiaj czuję strach przed  zarażeniem. Zastanawiam się czy już czasem nie  wpadłam w depresję.                                                        /Agnieszka J./ W okresie pandemii z osoby pozytywnej stałam się osobą smutną ,melancholijną bez chęci do życia. Obecnie poprzez udział w kursie i  kontakt z ludźmi odżyłam.                                                                                      /Krysia J./ W czasie pandemii zalecano seniorom  pozostanie w domach i w danym momencie doceniliśmy posiadanie ogródków działkowych, w których mogliśmy się zrelaksować i wypocząć na świeżym powietrzu.                                                                                      /Wanda P/                      </vt:lpstr>
      <vt:lpstr>Nasze odczucia…</vt:lpstr>
      <vt:lpstr>Czy koronawirus zmienił coś w twoim życiu…..</vt:lpstr>
      <vt:lpstr>COVID -19  dalej trwa, ale my mamy już inne spojrzenie na swoje zdrowie i życie. Już nigdy nie będzie tak jak przed pandemią.</vt:lpstr>
      <vt:lpstr>PODZIĘKOWANIE</vt:lpstr>
      <vt:lpstr>DZIĘKUJEMY za cierpliwość i umiejętność przekazania ogromnej wiedzy nam seniorom.  </vt:lpstr>
      <vt:lpstr>DZIĘKUJEMY ZA  UWAGĘ. GRUPA Z PYSKOWIC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GRUPY NR  395 z PYSKOWIC</dc:title>
  <dc:creator>Anna Konarska</dc:creator>
  <cp:lastModifiedBy>Anna Konarska</cp:lastModifiedBy>
  <cp:revision>316</cp:revision>
  <dcterms:created xsi:type="dcterms:W3CDTF">2020-10-09T15:38:18Z</dcterms:created>
  <dcterms:modified xsi:type="dcterms:W3CDTF">2020-10-13T19:32:24Z</dcterms:modified>
</cp:coreProperties>
</file>