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1"/>
  </p:sldMasterIdLst>
  <p:notesMasterIdLst>
    <p:notesMasterId r:id="rId21"/>
  </p:notesMasterIdLst>
  <p:sldIdLst>
    <p:sldId id="256" r:id="rId2"/>
    <p:sldId id="258" r:id="rId3"/>
    <p:sldId id="259" r:id="rId4"/>
    <p:sldId id="257" r:id="rId5"/>
    <p:sldId id="260" r:id="rId6"/>
    <p:sldId id="261" r:id="rId7"/>
    <p:sldId id="262" r:id="rId8"/>
    <p:sldId id="263" r:id="rId9"/>
    <p:sldId id="264" r:id="rId10"/>
    <p:sldId id="265" r:id="rId11"/>
    <p:sldId id="271" r:id="rId12"/>
    <p:sldId id="266" r:id="rId13"/>
    <p:sldId id="272" r:id="rId14"/>
    <p:sldId id="267" r:id="rId15"/>
    <p:sldId id="270" r:id="rId16"/>
    <p:sldId id="268" r:id="rId17"/>
    <p:sldId id="273" r:id="rId18"/>
    <p:sldId id="269"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660"/>
  </p:normalViewPr>
  <p:slideViewPr>
    <p:cSldViewPr snapToGrid="0">
      <p:cViewPr varScale="1">
        <p:scale>
          <a:sx n="68" d="100"/>
          <a:sy n="68" d="100"/>
        </p:scale>
        <p:origin x="61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E3BC27-2ABE-413E-BDA1-65276DFB8361}" type="datetimeFigureOut">
              <a:rPr lang="pl-PL" smtClean="0"/>
              <a:t>08.01.2020</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D96B9B-5DAD-440B-89DF-59F93279C72A}" type="slidenum">
              <a:rPr lang="pl-PL" smtClean="0"/>
              <a:t>‹#›</a:t>
            </a:fld>
            <a:endParaRPr lang="pl-PL"/>
          </a:p>
        </p:txBody>
      </p:sp>
    </p:spTree>
    <p:extLst>
      <p:ext uri="{BB962C8B-B14F-4D97-AF65-F5344CB8AC3E}">
        <p14:creationId xmlns:p14="http://schemas.microsoft.com/office/powerpoint/2010/main" val="1343515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pl-PL"/>
              <a:t>Kliknij, aby edytować styl</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0E34AF33-6B92-42D8-A65C-C9BBE5647241}" type="datetime1">
              <a:rPr lang="pl-PL" smtClean="0"/>
              <a:t>08.01.2020</a:t>
            </a:fld>
            <a:endParaRPr lang="pl-PL"/>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pl-PL"/>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F6C9DDB1-7990-4954-B79D-9F1B317BD0B5}" type="slidenum">
              <a:rPr lang="pl-PL" smtClean="0"/>
              <a:t>‹#›</a:t>
            </a:fld>
            <a:endParaRPr lang="pl-PL"/>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64889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0A8CD6C-2221-418A-809B-F4D85A2896FA}" type="datetime1">
              <a:rPr lang="pl-PL" smtClean="0"/>
              <a:t>08.01.2020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6C9DDB1-7990-4954-B79D-9F1B317BD0B5}" type="slidenum">
              <a:rPr lang="pl-PL" smtClean="0"/>
              <a:t>‹#›</a:t>
            </a:fld>
            <a:endParaRPr lang="pl-PL"/>
          </a:p>
        </p:txBody>
      </p:sp>
    </p:spTree>
    <p:extLst>
      <p:ext uri="{BB962C8B-B14F-4D97-AF65-F5344CB8AC3E}">
        <p14:creationId xmlns:p14="http://schemas.microsoft.com/office/powerpoint/2010/main" val="3368416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pl-PL"/>
              <a:t>Kliknij, aby edytować styl</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D3A0329D-059D-4377-A1BF-B7856D2C0C23}" type="datetime1">
              <a:rPr lang="pl-PL" smtClean="0"/>
              <a:t>08.01.2020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6C9DDB1-7990-4954-B79D-9F1B317BD0B5}" type="slidenum">
              <a:rPr lang="pl-PL" smtClean="0"/>
              <a:t>‹#›</a:t>
            </a:fld>
            <a:endParaRPr lang="pl-PL"/>
          </a:p>
        </p:txBody>
      </p:sp>
    </p:spTree>
    <p:extLst>
      <p:ext uri="{BB962C8B-B14F-4D97-AF65-F5344CB8AC3E}">
        <p14:creationId xmlns:p14="http://schemas.microsoft.com/office/powerpoint/2010/main" val="4243424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pl-PL"/>
              <a:t>Kliknij, aby edytować styl</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341B4954-F1AF-40C0-8DBA-60A689625048}" type="datetime1">
              <a:rPr lang="pl-PL" smtClean="0"/>
              <a:t>08.01.2020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6C9DDB1-7990-4954-B79D-9F1B317BD0B5}" type="slidenum">
              <a:rPr lang="pl-PL" smtClean="0"/>
              <a:t>‹#›</a:t>
            </a:fld>
            <a:endParaRPr lang="pl-PL"/>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35103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pl-PL"/>
              <a:t>Kliknij, aby edytować styl</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75BA6AB6-C4F3-4C18-80DC-090AF002E2C0}" type="datetime1">
              <a:rPr lang="pl-PL" smtClean="0"/>
              <a:t>08.01.2020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6C9DDB1-7990-4954-B79D-9F1B317BD0B5}" type="slidenum">
              <a:rPr lang="pl-PL" smtClean="0"/>
              <a:t>‹#›</a:t>
            </a:fld>
            <a:endParaRPr lang="pl-PL"/>
          </a:p>
        </p:txBody>
      </p:sp>
    </p:spTree>
    <p:extLst>
      <p:ext uri="{BB962C8B-B14F-4D97-AF65-F5344CB8AC3E}">
        <p14:creationId xmlns:p14="http://schemas.microsoft.com/office/powerpoint/2010/main" val="3742734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pl-PL"/>
              <a:t>Kliknij, aby edytować styl</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26B0C558-62A8-42E3-AC6F-7219635EF012}" type="datetime1">
              <a:rPr lang="pl-PL" smtClean="0"/>
              <a:t>08.01.2020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F6C9DDB1-7990-4954-B79D-9F1B317BD0B5}" type="slidenum">
              <a:rPr lang="pl-PL" smtClean="0"/>
              <a:t>‹#›</a:t>
            </a:fld>
            <a:endParaRPr lang="pl-PL"/>
          </a:p>
        </p:txBody>
      </p:sp>
    </p:spTree>
    <p:extLst>
      <p:ext uri="{BB962C8B-B14F-4D97-AF65-F5344CB8AC3E}">
        <p14:creationId xmlns:p14="http://schemas.microsoft.com/office/powerpoint/2010/main" val="1113398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pl-PL"/>
              <a:t>Kliknij, aby edytować styl</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A6962A9C-E998-4DFA-B836-4E593BC80BE6}" type="datetime1">
              <a:rPr lang="pl-PL" smtClean="0"/>
              <a:t>08.01.2020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F6C9DDB1-7990-4954-B79D-9F1B317BD0B5}" type="slidenum">
              <a:rPr lang="pl-PL" smtClean="0"/>
              <a:t>‹#›</a:t>
            </a:fld>
            <a:endParaRPr lang="pl-PL"/>
          </a:p>
        </p:txBody>
      </p:sp>
    </p:spTree>
    <p:extLst>
      <p:ext uri="{BB962C8B-B14F-4D97-AF65-F5344CB8AC3E}">
        <p14:creationId xmlns:p14="http://schemas.microsoft.com/office/powerpoint/2010/main" val="49670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pl-PL"/>
              <a:t>Kliknij, aby edytować styl</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A0F1A3B6-6F5B-4E05-9BD1-FCDEDB2FF57B}" type="datetime1">
              <a:rPr lang="pl-PL" smtClean="0"/>
              <a:t>08.01.2020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6C9DDB1-7990-4954-B79D-9F1B317BD0B5}" type="slidenum">
              <a:rPr lang="pl-PL" smtClean="0"/>
              <a:t>‹#›</a:t>
            </a:fld>
            <a:endParaRPr lang="pl-PL"/>
          </a:p>
        </p:txBody>
      </p:sp>
    </p:spTree>
    <p:extLst>
      <p:ext uri="{BB962C8B-B14F-4D97-AF65-F5344CB8AC3E}">
        <p14:creationId xmlns:p14="http://schemas.microsoft.com/office/powerpoint/2010/main" val="41695781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pl-PL"/>
              <a:t>Kliknij, aby edytować styl</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6A3C22F5-148A-415B-BAFE-EA6270A16543}" type="datetime1">
              <a:rPr lang="pl-PL" smtClean="0"/>
              <a:t>08.01.2020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6C9DDB1-7990-4954-B79D-9F1B317BD0B5}" type="slidenum">
              <a:rPr lang="pl-PL" smtClean="0"/>
              <a:t>‹#›</a:t>
            </a:fld>
            <a:endParaRPr lang="pl-PL"/>
          </a:p>
        </p:txBody>
      </p:sp>
    </p:spTree>
    <p:extLst>
      <p:ext uri="{BB962C8B-B14F-4D97-AF65-F5344CB8AC3E}">
        <p14:creationId xmlns:p14="http://schemas.microsoft.com/office/powerpoint/2010/main" val="425280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63C38220-A3B5-4578-A733-AE794F57E862}" type="datetime1">
              <a:rPr lang="pl-PL" smtClean="0"/>
              <a:t>08.01.2020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6C9DDB1-7990-4954-B79D-9F1B317BD0B5}" type="slidenum">
              <a:rPr lang="pl-PL" smtClean="0"/>
              <a:t>‹#›</a:t>
            </a:fld>
            <a:endParaRPr lang="pl-PL"/>
          </a:p>
        </p:txBody>
      </p:sp>
    </p:spTree>
    <p:extLst>
      <p:ext uri="{BB962C8B-B14F-4D97-AF65-F5344CB8AC3E}">
        <p14:creationId xmlns:p14="http://schemas.microsoft.com/office/powerpoint/2010/main" val="4069846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00ED26B1-85D7-4B1E-B841-65C842CBF909}" type="datetime1">
              <a:rPr lang="pl-PL" smtClean="0"/>
              <a:t>08.01.2020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6C9DDB1-7990-4954-B79D-9F1B317BD0B5}" type="slidenum">
              <a:rPr lang="pl-PL" smtClean="0"/>
              <a:t>‹#›</a:t>
            </a:fld>
            <a:endParaRPr lang="pl-PL"/>
          </a:p>
        </p:txBody>
      </p:sp>
    </p:spTree>
    <p:extLst>
      <p:ext uri="{BB962C8B-B14F-4D97-AF65-F5344CB8AC3E}">
        <p14:creationId xmlns:p14="http://schemas.microsoft.com/office/powerpoint/2010/main" val="2735546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pl-PL"/>
              <a:t>Kliknij, aby edytować styl</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C1C6F858-2F8A-48A8-9DD9-BEF55D20C3EE}" type="datetime1">
              <a:rPr lang="pl-PL" smtClean="0"/>
              <a:t>08.01.2020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6C9DDB1-7990-4954-B79D-9F1B317BD0B5}" type="slidenum">
              <a:rPr lang="pl-PL" smtClean="0"/>
              <a:t>‹#›</a:t>
            </a:fld>
            <a:endParaRPr lang="pl-PL"/>
          </a:p>
        </p:txBody>
      </p:sp>
    </p:spTree>
    <p:extLst>
      <p:ext uri="{BB962C8B-B14F-4D97-AF65-F5344CB8AC3E}">
        <p14:creationId xmlns:p14="http://schemas.microsoft.com/office/powerpoint/2010/main" val="1386300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pl-PL"/>
              <a:t>Kliknij, aby edytować styl</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5B9D4D61-B1A7-4426-A830-BA53C2125A5D}" type="datetime1">
              <a:rPr lang="pl-PL" smtClean="0"/>
              <a:t>08.01.2020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6C9DDB1-7990-4954-B79D-9F1B317BD0B5}" type="slidenum">
              <a:rPr lang="pl-PL" smtClean="0"/>
              <a:t>‹#›</a:t>
            </a:fld>
            <a:endParaRPr lang="pl-PL"/>
          </a:p>
        </p:txBody>
      </p:sp>
    </p:spTree>
    <p:extLst>
      <p:ext uri="{BB962C8B-B14F-4D97-AF65-F5344CB8AC3E}">
        <p14:creationId xmlns:p14="http://schemas.microsoft.com/office/powerpoint/2010/main" val="1188993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pl-PL"/>
              <a:t>Kliknij, aby edytować styl</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Content Placeholder 3"/>
          <p:cNvSpPr>
            <a:spLocks noGrp="1"/>
          </p:cNvSpPr>
          <p:nvPr>
            <p:ph sz="quarter" idx="13"/>
          </p:nvPr>
        </p:nvSpPr>
        <p:spPr>
          <a:xfrm>
            <a:off x="685802" y="2861733"/>
            <a:ext cx="5088712" cy="2512852"/>
          </a:xfrm>
        </p:spPr>
        <p:txBody>
          <a:bodyPr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3" name="Content Placeholder 5"/>
          <p:cNvSpPr>
            <a:spLocks noGrp="1"/>
          </p:cNvSpPr>
          <p:nvPr>
            <p:ph sz="quarter" idx="14"/>
          </p:nvPr>
        </p:nvSpPr>
        <p:spPr>
          <a:xfrm>
            <a:off x="5993969" y="2861733"/>
            <a:ext cx="5088713" cy="2512852"/>
          </a:xfrm>
        </p:spPr>
        <p:txBody>
          <a:bodyPr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4D6DA158-50C0-4C2F-B812-60760D4322C6}" type="datetime1">
              <a:rPr lang="pl-PL" smtClean="0"/>
              <a:t>08.01.2020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F6C9DDB1-7990-4954-B79D-9F1B317BD0B5}" type="slidenum">
              <a:rPr lang="pl-PL" smtClean="0"/>
              <a:t>‹#›</a:t>
            </a:fld>
            <a:endParaRPr lang="pl-PL"/>
          </a:p>
        </p:txBody>
      </p:sp>
    </p:spTree>
    <p:extLst>
      <p:ext uri="{BB962C8B-B14F-4D97-AF65-F5344CB8AC3E}">
        <p14:creationId xmlns:p14="http://schemas.microsoft.com/office/powerpoint/2010/main" val="231515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CCC171B6-19A5-4144-8DBE-B9DBB3C432A6}" type="datetime1">
              <a:rPr lang="pl-PL" smtClean="0"/>
              <a:t>08.01.2020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F6C9DDB1-7990-4954-B79D-9F1B317BD0B5}" type="slidenum">
              <a:rPr lang="pl-PL" smtClean="0"/>
              <a:t>‹#›</a:t>
            </a:fld>
            <a:endParaRPr lang="pl-PL"/>
          </a:p>
        </p:txBody>
      </p:sp>
    </p:spTree>
    <p:extLst>
      <p:ext uri="{BB962C8B-B14F-4D97-AF65-F5344CB8AC3E}">
        <p14:creationId xmlns:p14="http://schemas.microsoft.com/office/powerpoint/2010/main" val="914537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D1C31F-DD24-44CF-B5FD-B8F919AE3CC7}" type="datetime1">
              <a:rPr lang="pl-PL" smtClean="0"/>
              <a:t>08.01.2020</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F6C9DDB1-7990-4954-B79D-9F1B317BD0B5}" type="slidenum">
              <a:rPr lang="pl-PL" smtClean="0"/>
              <a:t>‹#›</a:t>
            </a:fld>
            <a:endParaRPr lang="pl-PL"/>
          </a:p>
        </p:txBody>
      </p:sp>
    </p:spTree>
    <p:extLst>
      <p:ext uri="{BB962C8B-B14F-4D97-AF65-F5344CB8AC3E}">
        <p14:creationId xmlns:p14="http://schemas.microsoft.com/office/powerpoint/2010/main" val="1889960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pl-PL"/>
              <a:t>Kliknij, aby edytować styl</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9CABEF68-7417-4F4A-9D47-8ADDA5F08F42}" type="datetime1">
              <a:rPr lang="pl-PL" smtClean="0"/>
              <a:t>08.01.2020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6C9DDB1-7990-4954-B79D-9F1B317BD0B5}" type="slidenum">
              <a:rPr lang="pl-PL" smtClean="0"/>
              <a:t>‹#›</a:t>
            </a:fld>
            <a:endParaRPr lang="pl-PL"/>
          </a:p>
        </p:txBody>
      </p:sp>
    </p:spTree>
    <p:extLst>
      <p:ext uri="{BB962C8B-B14F-4D97-AF65-F5344CB8AC3E}">
        <p14:creationId xmlns:p14="http://schemas.microsoft.com/office/powerpoint/2010/main" val="4170134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pl-PL"/>
              <a:t>Kliknij, aby edytować styl</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5DC2CCD7-D185-45D0-B3E2-C10F453FF99D}" type="datetime1">
              <a:rPr lang="pl-PL" smtClean="0"/>
              <a:t>08.01.2020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6C9DDB1-7990-4954-B79D-9F1B317BD0B5}" type="slidenum">
              <a:rPr lang="pl-PL" smtClean="0"/>
              <a:t>‹#›</a:t>
            </a:fld>
            <a:endParaRPr lang="pl-PL"/>
          </a:p>
        </p:txBody>
      </p:sp>
    </p:spTree>
    <p:extLst>
      <p:ext uri="{BB962C8B-B14F-4D97-AF65-F5344CB8AC3E}">
        <p14:creationId xmlns:p14="http://schemas.microsoft.com/office/powerpoint/2010/main" val="734946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E03D1A8-C2AA-440D-AEAA-71EDC33B336B}" type="datetime1">
              <a:rPr lang="pl-PL" smtClean="0"/>
              <a:t>08.01.2020</a:t>
            </a:fld>
            <a:endParaRPr lang="pl-PL"/>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pl-PL"/>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F6C9DDB1-7990-4954-B79D-9F1B317BD0B5}" type="slidenum">
              <a:rPr lang="pl-PL" smtClean="0"/>
              <a:t>‹#›</a:t>
            </a:fld>
            <a:endParaRPr lang="pl-PL"/>
          </a:p>
        </p:txBody>
      </p:sp>
    </p:spTree>
    <p:extLst>
      <p:ext uri="{BB962C8B-B14F-4D97-AF65-F5344CB8AC3E}">
        <p14:creationId xmlns:p14="http://schemas.microsoft.com/office/powerpoint/2010/main" val="247454175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Lst>
  <p:hf sldNum="0" hd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8.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hyperlink" Target="http://www.mokis.pyskowice.pl/" TargetMode="External"/><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hyperlink" Target="https://www.pyskowice.pl/prezentacja-gminy/historia.html" TargetMode="External"/><Relationship Id="rId2" Type="http://schemas.openxmlformats.org/officeDocument/2006/relationships/hyperlink" Target="https://www.pyskowice.pl/prezentacja-gminy/" TargetMode="External"/><Relationship Id="rId1" Type="http://schemas.openxmlformats.org/officeDocument/2006/relationships/slideLayout" Target="../slideLayouts/slideLayout18.xml"/><Relationship Id="rId4" Type="http://schemas.openxmlformats.org/officeDocument/2006/relationships/hyperlink" Target="http://www.mokis.pyskowice.p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pyskowice.pl/prezentacja-gminy/" TargetMode="External"/><Relationship Id="rId2" Type="http://schemas.openxmlformats.org/officeDocument/2006/relationships/image" Target="../media/image3.jpeg"/><Relationship Id="rId1" Type="http://schemas.openxmlformats.org/officeDocument/2006/relationships/slideLayout" Target="../slideLayouts/slideLayout18.xml"/><Relationship Id="rId4" Type="http://schemas.openxmlformats.org/officeDocument/2006/relationships/hyperlink" Target="https://www.pyskowice.pl/prezentacja-gminy/historia.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b="1" i="1" dirty="0">
                <a:effectLst>
                  <a:outerShdw blurRad="38100" dist="38100" dir="2700000" algn="tl">
                    <a:srgbClr val="000000">
                      <a:alpha val="43137"/>
                    </a:srgbClr>
                  </a:outerShdw>
                </a:effectLst>
              </a:rPr>
              <a:t>Pyskowice miasto przyjazne seniorom</a:t>
            </a:r>
          </a:p>
        </p:txBody>
      </p:sp>
      <p:sp>
        <p:nvSpPr>
          <p:cNvPr id="3" name="Podtytuł 2"/>
          <p:cNvSpPr>
            <a:spLocks noGrp="1"/>
          </p:cNvSpPr>
          <p:nvPr>
            <p:ph type="subTitle" idx="1"/>
          </p:nvPr>
        </p:nvSpPr>
        <p:spPr/>
        <p:txBody>
          <a:bodyPr/>
          <a:lstStyle/>
          <a:p>
            <a:r>
              <a:rPr lang="pl-PL" dirty="0"/>
              <a:t>Projekt grupy  numer 278  z Pyskowic</a:t>
            </a:r>
          </a:p>
        </p:txBody>
      </p:sp>
    </p:spTree>
    <p:extLst>
      <p:ext uri="{BB962C8B-B14F-4D97-AF65-F5344CB8AC3E}">
        <p14:creationId xmlns:p14="http://schemas.microsoft.com/office/powerpoint/2010/main" val="406362281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effectLst>
                  <a:outerShdw blurRad="38100" dist="38100" dir="2700000" algn="tl">
                    <a:srgbClr val="000000">
                      <a:alpha val="43137"/>
                    </a:srgbClr>
                  </a:outerShdw>
                </a:effectLst>
              </a:rPr>
              <a:t>Ogródek  działkowy pani Krystyny i pana Mariana</a:t>
            </a:r>
          </a:p>
        </p:txBody>
      </p:sp>
      <p:pic>
        <p:nvPicPr>
          <p:cNvPr id="5" name="Symbol zastępczy zawartości 4">
            <a:extLst>
              <a:ext uri="{FF2B5EF4-FFF2-40B4-BE49-F238E27FC236}">
                <a16:creationId xmlns:a16="http://schemas.microsoft.com/office/drawing/2014/main" id="{7A43D056-4696-44DB-8ED2-A563C18457B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884242" y="1261782"/>
            <a:ext cx="5801784" cy="4351338"/>
          </a:xfrm>
          <a:prstGeom prst="ellipse">
            <a:avLst/>
          </a:prstGeom>
          <a:ln>
            <a:noFill/>
          </a:ln>
          <a:effectLst>
            <a:softEdge rad="112500"/>
          </a:effectLst>
        </p:spPr>
      </p:pic>
      <p:pic>
        <p:nvPicPr>
          <p:cNvPr id="7" name="Obraz 6">
            <a:extLst>
              <a:ext uri="{FF2B5EF4-FFF2-40B4-BE49-F238E27FC236}">
                <a16:creationId xmlns:a16="http://schemas.microsoft.com/office/drawing/2014/main" id="{36087427-B117-45BC-BA4F-6F5E6AB904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111" y="2043980"/>
            <a:ext cx="5358928" cy="4019196"/>
          </a:xfrm>
          <a:prstGeom prst="rect">
            <a:avLst/>
          </a:prstGeom>
          <a:ln>
            <a:noFill/>
          </a:ln>
          <a:effectLst>
            <a:softEdge rad="112500"/>
          </a:effectLst>
        </p:spPr>
      </p:pic>
      <p:sp>
        <p:nvSpPr>
          <p:cNvPr id="8" name="Symbol zastępczy stopki 7">
            <a:extLst>
              <a:ext uri="{FF2B5EF4-FFF2-40B4-BE49-F238E27FC236}">
                <a16:creationId xmlns:a16="http://schemas.microsoft.com/office/drawing/2014/main" id="{6CFAF860-C36A-4EA4-A1BF-0D95E90FABD2}"/>
              </a:ext>
            </a:extLst>
          </p:cNvPr>
          <p:cNvSpPr>
            <a:spLocks noGrp="1"/>
          </p:cNvSpPr>
          <p:nvPr>
            <p:ph type="ftr" sz="quarter" idx="11"/>
          </p:nvPr>
        </p:nvSpPr>
        <p:spPr>
          <a:xfrm>
            <a:off x="596281" y="6189102"/>
            <a:ext cx="5499719" cy="498470"/>
          </a:xfrm>
        </p:spPr>
        <p:txBody>
          <a:bodyPr/>
          <a:lstStyle/>
          <a:p>
            <a:r>
              <a:rPr lang="pl-PL" sz="1400" dirty="0">
                <a:solidFill>
                  <a:schemeClr val="tx1"/>
                </a:solidFill>
              </a:rPr>
              <a:t>zdjęcia: źródło własne</a:t>
            </a:r>
            <a:endParaRPr lang="pl-PL" sz="1400" dirty="0"/>
          </a:p>
          <a:p>
            <a:endParaRPr lang="pl-PL" sz="1400" dirty="0"/>
          </a:p>
        </p:txBody>
      </p:sp>
    </p:spTree>
    <p:extLst>
      <p:ext uri="{BB962C8B-B14F-4D97-AF65-F5344CB8AC3E}">
        <p14:creationId xmlns:p14="http://schemas.microsoft.com/office/powerpoint/2010/main" val="411081599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53"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2FE4B82-66A1-4E82-A79C-999086166F56}"/>
              </a:ext>
            </a:extLst>
          </p:cNvPr>
          <p:cNvSpPr>
            <a:spLocks noGrp="1"/>
          </p:cNvSpPr>
          <p:nvPr>
            <p:ph type="title"/>
          </p:nvPr>
        </p:nvSpPr>
        <p:spPr>
          <a:xfrm>
            <a:off x="838200" y="140677"/>
            <a:ext cx="10515600" cy="1325563"/>
          </a:xfrm>
        </p:spPr>
        <p:txBody>
          <a:bodyPr/>
          <a:lstStyle/>
          <a:p>
            <a:r>
              <a:rPr lang="pl-PL" b="1" dirty="0">
                <a:effectLst>
                  <a:outerShdw blurRad="38100" dist="38100" dir="2700000" algn="tl">
                    <a:srgbClr val="000000">
                      <a:alpha val="43137"/>
                    </a:srgbClr>
                  </a:outerShdw>
                </a:effectLst>
              </a:rPr>
              <a:t>Ogrody</a:t>
            </a:r>
          </a:p>
        </p:txBody>
      </p:sp>
      <p:pic>
        <p:nvPicPr>
          <p:cNvPr id="5" name="Symbol zastępczy zawartości 4">
            <a:extLst>
              <a:ext uri="{FF2B5EF4-FFF2-40B4-BE49-F238E27FC236}">
                <a16:creationId xmlns:a16="http://schemas.microsoft.com/office/drawing/2014/main" id="{B24FF488-76B3-4890-80BD-9578E020AA7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79377" y="700209"/>
            <a:ext cx="5801784" cy="435133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Obraz 6">
            <a:extLst>
              <a:ext uri="{FF2B5EF4-FFF2-40B4-BE49-F238E27FC236}">
                <a16:creationId xmlns:a16="http://schemas.microsoft.com/office/drawing/2014/main" id="{A456E3D5-EB9C-4795-8E08-D5104BAF44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322363"/>
            <a:ext cx="3703320" cy="4937760"/>
          </a:xfrm>
          <a:prstGeom prst="ellipse">
            <a:avLst/>
          </a:prstGeom>
          <a:ln>
            <a:noFill/>
          </a:ln>
          <a:effectLst>
            <a:softEdge rad="112500"/>
          </a:effectLst>
        </p:spPr>
      </p:pic>
      <p:sp>
        <p:nvSpPr>
          <p:cNvPr id="8" name="Symbol zastępczy stopki 7">
            <a:extLst>
              <a:ext uri="{FF2B5EF4-FFF2-40B4-BE49-F238E27FC236}">
                <a16:creationId xmlns:a16="http://schemas.microsoft.com/office/drawing/2014/main" id="{4DD1602E-D4BC-4E19-B6B3-11F5C0DA0406}"/>
              </a:ext>
            </a:extLst>
          </p:cNvPr>
          <p:cNvSpPr>
            <a:spLocks noGrp="1"/>
          </p:cNvSpPr>
          <p:nvPr>
            <p:ph type="ftr" sz="quarter" idx="11"/>
          </p:nvPr>
        </p:nvSpPr>
        <p:spPr>
          <a:xfrm>
            <a:off x="291906" y="5761653"/>
            <a:ext cx="5499719" cy="498470"/>
          </a:xfrm>
        </p:spPr>
        <p:txBody>
          <a:bodyPr/>
          <a:lstStyle/>
          <a:p>
            <a:r>
              <a:rPr lang="pl-PL" sz="1400" dirty="0">
                <a:solidFill>
                  <a:schemeClr val="tx1"/>
                </a:solidFill>
              </a:rPr>
              <a:t>zdjęcia: źródło własne</a:t>
            </a:r>
            <a:endParaRPr lang="pl-PL" sz="1400" dirty="0"/>
          </a:p>
        </p:txBody>
      </p:sp>
    </p:spTree>
    <p:extLst>
      <p:ext uri="{BB962C8B-B14F-4D97-AF65-F5344CB8AC3E}">
        <p14:creationId xmlns:p14="http://schemas.microsoft.com/office/powerpoint/2010/main" val="93916344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35549" y="14068"/>
            <a:ext cx="10515600" cy="1325563"/>
          </a:xfrm>
        </p:spPr>
        <p:txBody>
          <a:bodyPr/>
          <a:lstStyle/>
          <a:p>
            <a:r>
              <a:rPr lang="pl-PL" b="1" dirty="0">
                <a:effectLst>
                  <a:outerShdw blurRad="38100" dist="38100" dir="2700000" algn="tl">
                    <a:srgbClr val="000000">
                      <a:alpha val="43137"/>
                    </a:srgbClr>
                  </a:outerShdw>
                </a:effectLst>
              </a:rPr>
              <a:t>Podróże pani Marii</a:t>
            </a:r>
          </a:p>
        </p:txBody>
      </p:sp>
      <p:pic>
        <p:nvPicPr>
          <p:cNvPr id="5" name="Symbol zastępczy zawartości 4">
            <a:extLst>
              <a:ext uri="{FF2B5EF4-FFF2-40B4-BE49-F238E27FC236}">
                <a16:creationId xmlns:a16="http://schemas.microsoft.com/office/drawing/2014/main" id="{F2F1FC64-2C56-4057-87D1-91567795BA3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02427" y="1010933"/>
            <a:ext cx="6844535" cy="5133401"/>
          </a:xfrm>
          <a:prstGeom prst="rect">
            <a:avLst/>
          </a:prstGeom>
          <a:ln>
            <a:noFill/>
          </a:ln>
          <a:effectLst>
            <a:softEdge rad="112500"/>
          </a:effectLst>
        </p:spPr>
      </p:pic>
      <p:pic>
        <p:nvPicPr>
          <p:cNvPr id="7" name="Obraz 6">
            <a:extLst>
              <a:ext uri="{FF2B5EF4-FFF2-40B4-BE49-F238E27FC236}">
                <a16:creationId xmlns:a16="http://schemas.microsoft.com/office/drawing/2014/main" id="{CAF72067-AA6D-4F01-AFCA-1CB5A2FB87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549" y="1010933"/>
            <a:ext cx="3587262" cy="2690447"/>
          </a:xfrm>
          <a:prstGeom prst="rect">
            <a:avLst/>
          </a:prstGeom>
          <a:ln>
            <a:noFill/>
          </a:ln>
          <a:effectLst>
            <a:softEdge rad="112500"/>
          </a:effectLst>
        </p:spPr>
      </p:pic>
      <p:pic>
        <p:nvPicPr>
          <p:cNvPr id="9" name="Obraz 8">
            <a:extLst>
              <a:ext uri="{FF2B5EF4-FFF2-40B4-BE49-F238E27FC236}">
                <a16:creationId xmlns:a16="http://schemas.microsoft.com/office/drawing/2014/main" id="{60A2A806-6027-4F26-A425-9C4520E450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549" y="3905696"/>
            <a:ext cx="3587264" cy="2690448"/>
          </a:xfrm>
          <a:prstGeom prst="rect">
            <a:avLst/>
          </a:prstGeom>
          <a:ln>
            <a:noFill/>
          </a:ln>
          <a:effectLst>
            <a:softEdge rad="112500"/>
          </a:effectLst>
        </p:spPr>
      </p:pic>
      <p:sp>
        <p:nvSpPr>
          <p:cNvPr id="10" name="Symbol zastępczy stopki 9">
            <a:extLst>
              <a:ext uri="{FF2B5EF4-FFF2-40B4-BE49-F238E27FC236}">
                <a16:creationId xmlns:a16="http://schemas.microsoft.com/office/drawing/2014/main" id="{83F81581-0F5A-4C55-8DF0-41CE8BCCF03E}"/>
              </a:ext>
            </a:extLst>
          </p:cNvPr>
          <p:cNvSpPr>
            <a:spLocks noGrp="1"/>
          </p:cNvSpPr>
          <p:nvPr>
            <p:ph type="ftr" sz="quarter" idx="11"/>
          </p:nvPr>
        </p:nvSpPr>
        <p:spPr>
          <a:xfrm>
            <a:off x="335549" y="6301990"/>
            <a:ext cx="5499719" cy="498470"/>
          </a:xfrm>
        </p:spPr>
        <p:txBody>
          <a:bodyPr/>
          <a:lstStyle/>
          <a:p>
            <a:r>
              <a:rPr lang="pl-PL" sz="1400" dirty="0">
                <a:solidFill>
                  <a:schemeClr val="tx1"/>
                </a:solidFill>
              </a:rPr>
              <a:t>zdjęcia: źródło własne</a:t>
            </a:r>
            <a:endParaRPr lang="pl-PL" sz="1400" dirty="0"/>
          </a:p>
        </p:txBody>
      </p:sp>
    </p:spTree>
    <p:extLst>
      <p:ext uri="{BB962C8B-B14F-4D97-AF65-F5344CB8AC3E}">
        <p14:creationId xmlns:p14="http://schemas.microsoft.com/office/powerpoint/2010/main" val="38799796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6385E1D-5AB1-4B6C-9E7C-5F36AA9A3F5A}"/>
              </a:ext>
            </a:extLst>
          </p:cNvPr>
          <p:cNvSpPr>
            <a:spLocks noGrp="1"/>
          </p:cNvSpPr>
          <p:nvPr>
            <p:ph type="title"/>
          </p:nvPr>
        </p:nvSpPr>
        <p:spPr>
          <a:xfrm>
            <a:off x="685801" y="287145"/>
            <a:ext cx="10396882" cy="1151965"/>
          </a:xfrm>
        </p:spPr>
        <p:txBody>
          <a:bodyPr/>
          <a:lstStyle/>
          <a:p>
            <a:r>
              <a:rPr lang="pl-PL" b="1" dirty="0">
                <a:effectLst>
                  <a:outerShdw blurRad="38100" dist="38100" dir="2700000" algn="tl">
                    <a:srgbClr val="000000">
                      <a:alpha val="43137"/>
                    </a:srgbClr>
                  </a:outerShdw>
                </a:effectLst>
              </a:rPr>
              <a:t>Podróże</a:t>
            </a:r>
          </a:p>
        </p:txBody>
      </p:sp>
      <p:pic>
        <p:nvPicPr>
          <p:cNvPr id="5" name="Symbol zastępczy zawartości 4">
            <a:extLst>
              <a:ext uri="{FF2B5EF4-FFF2-40B4-BE49-F238E27FC236}">
                <a16:creationId xmlns:a16="http://schemas.microsoft.com/office/drawing/2014/main" id="{5F124847-D2E5-424E-A930-623204C97E4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42383" y="287145"/>
            <a:ext cx="4460631" cy="594750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Obraz 6">
            <a:extLst>
              <a:ext uri="{FF2B5EF4-FFF2-40B4-BE49-F238E27FC236}">
                <a16:creationId xmlns:a16="http://schemas.microsoft.com/office/drawing/2014/main" id="{D305DA04-3894-4A15-9BDC-08DB30AE09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470" y="1837765"/>
            <a:ext cx="5418772" cy="439688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Symbol zastępczy stopki 7">
            <a:extLst>
              <a:ext uri="{FF2B5EF4-FFF2-40B4-BE49-F238E27FC236}">
                <a16:creationId xmlns:a16="http://schemas.microsoft.com/office/drawing/2014/main" id="{9C153534-7C1D-4AA4-93C4-CB9380473BDE}"/>
              </a:ext>
            </a:extLst>
          </p:cNvPr>
          <p:cNvSpPr>
            <a:spLocks noGrp="1"/>
          </p:cNvSpPr>
          <p:nvPr>
            <p:ph type="ftr" sz="quarter" idx="11"/>
          </p:nvPr>
        </p:nvSpPr>
        <p:spPr/>
        <p:txBody>
          <a:bodyPr/>
          <a:lstStyle/>
          <a:p>
            <a:r>
              <a:rPr lang="pl-PL" sz="1400" dirty="0">
                <a:solidFill>
                  <a:schemeClr val="tx1"/>
                </a:solidFill>
              </a:rPr>
              <a:t>zdjęcia: źródło własne</a:t>
            </a:r>
            <a:endParaRPr lang="pl-PL" sz="1400" dirty="0"/>
          </a:p>
        </p:txBody>
      </p:sp>
    </p:spTree>
    <p:extLst>
      <p:ext uri="{BB962C8B-B14F-4D97-AF65-F5344CB8AC3E}">
        <p14:creationId xmlns:p14="http://schemas.microsoft.com/office/powerpoint/2010/main" val="68677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effectLst>
                  <a:outerShdw blurRad="38100" dist="38100" dir="2700000" algn="tl">
                    <a:srgbClr val="000000">
                      <a:alpha val="43137"/>
                    </a:srgbClr>
                  </a:outerShdw>
                </a:effectLst>
              </a:rPr>
              <a:t>Znane  osobistości</a:t>
            </a:r>
          </a:p>
        </p:txBody>
      </p:sp>
      <p:sp>
        <p:nvSpPr>
          <p:cNvPr id="3" name="Symbol zastępczy zawartości 2"/>
          <p:cNvSpPr>
            <a:spLocks noGrp="1"/>
          </p:cNvSpPr>
          <p:nvPr>
            <p:ph idx="1"/>
          </p:nvPr>
        </p:nvSpPr>
        <p:spPr>
          <a:xfrm>
            <a:off x="685801" y="1837765"/>
            <a:ext cx="6291607" cy="3311189"/>
          </a:xfrm>
        </p:spPr>
        <p:txBody>
          <a:bodyPr/>
          <a:lstStyle/>
          <a:p>
            <a:pPr marL="0" indent="0">
              <a:buNone/>
            </a:pPr>
            <a:r>
              <a:rPr lang="pl-PL" sz="2800" dirty="0"/>
              <a:t>Pyskowice są także rodzinnym miastem                                                                                 Krzysztofa Podolskiego, który posiada liczne sukcesy w kolarstwie  szosowym. W roku 2014 – 2018 zdobył tytuły mistrzowskie.</a:t>
            </a:r>
          </a:p>
          <a:p>
            <a:pPr marL="0" indent="0">
              <a:buNone/>
            </a:pPr>
            <a:endParaRPr lang="pl-PL" dirty="0"/>
          </a:p>
          <a:p>
            <a:pPr marL="0" indent="0">
              <a:buNone/>
            </a:pPr>
            <a:endParaRPr lang="pl-PL" dirty="0"/>
          </a:p>
        </p:txBody>
      </p:sp>
      <p:pic>
        <p:nvPicPr>
          <p:cNvPr id="2052" name="Picture 4" descr="a415a8e2-9664-4ce3-8bf5-e4f9c424524f">
            <a:extLst>
              <a:ext uri="{FF2B5EF4-FFF2-40B4-BE49-F238E27FC236}">
                <a16:creationId xmlns:a16="http://schemas.microsoft.com/office/drawing/2014/main" id="{31B12E25-6773-4A98-823A-F99F850DED3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0458" y="1837765"/>
            <a:ext cx="4105275" cy="295275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Symbol zastępczy stopki 3">
            <a:extLst>
              <a:ext uri="{FF2B5EF4-FFF2-40B4-BE49-F238E27FC236}">
                <a16:creationId xmlns:a16="http://schemas.microsoft.com/office/drawing/2014/main" id="{F1AF6551-A786-4985-A46E-E3E1B4416620}"/>
              </a:ext>
            </a:extLst>
          </p:cNvPr>
          <p:cNvSpPr>
            <a:spLocks noGrp="1"/>
          </p:cNvSpPr>
          <p:nvPr>
            <p:ph type="ftr" sz="quarter" idx="11"/>
          </p:nvPr>
        </p:nvSpPr>
        <p:spPr>
          <a:xfrm>
            <a:off x="685801" y="5757334"/>
            <a:ext cx="6080759" cy="498470"/>
          </a:xfrm>
        </p:spPr>
        <p:txBody>
          <a:bodyPr/>
          <a:lstStyle/>
          <a:p>
            <a:r>
              <a:rPr lang="pl-PL" sz="1400" dirty="0">
                <a:solidFill>
                  <a:schemeClr val="tx1"/>
                </a:solidFill>
              </a:rPr>
              <a:t>3</a:t>
            </a:r>
            <a:r>
              <a:rPr lang="pl-PL" dirty="0">
                <a:solidFill>
                  <a:schemeClr val="tx1"/>
                </a:solidFill>
              </a:rPr>
              <a:t>. </a:t>
            </a:r>
            <a:r>
              <a:rPr lang="pl-PL" sz="1400" dirty="0">
                <a:solidFill>
                  <a:schemeClr val="tx1"/>
                </a:solidFill>
                <a:hlinkClick r:id="rId3">
                  <a:extLst>
                    <a:ext uri="{A12FA001-AC4F-418D-AE19-62706E023703}">
                      <ahyp:hlinkClr xmlns:ahyp="http://schemas.microsoft.com/office/drawing/2018/hyperlinkcolor" val="tx"/>
                    </a:ext>
                  </a:extLst>
                </a:hlinkClick>
              </a:rPr>
              <a:t>http://www.mokis.pyskowice.pl/</a:t>
            </a:r>
            <a:r>
              <a:rPr lang="pl-PL" sz="1400" dirty="0">
                <a:solidFill>
                  <a:schemeClr val="tx1"/>
                </a:solidFill>
              </a:rPr>
              <a:t>, online: 12.12.2019</a:t>
            </a:r>
          </a:p>
        </p:txBody>
      </p:sp>
      <p:sp>
        <p:nvSpPr>
          <p:cNvPr id="5" name="pole tekstowe 4">
            <a:extLst>
              <a:ext uri="{FF2B5EF4-FFF2-40B4-BE49-F238E27FC236}">
                <a16:creationId xmlns:a16="http://schemas.microsoft.com/office/drawing/2014/main" id="{63E8630B-19D5-416D-8BF1-2EF764AA10D6}"/>
              </a:ext>
            </a:extLst>
          </p:cNvPr>
          <p:cNvSpPr txBox="1"/>
          <p:nvPr/>
        </p:nvSpPr>
        <p:spPr>
          <a:xfrm>
            <a:off x="11394831" y="1266092"/>
            <a:ext cx="306494" cy="369332"/>
          </a:xfrm>
          <a:prstGeom prst="rect">
            <a:avLst/>
          </a:prstGeom>
          <a:noFill/>
        </p:spPr>
        <p:txBody>
          <a:bodyPr wrap="none" rtlCol="0">
            <a:spAutoFit/>
          </a:bodyPr>
          <a:lstStyle/>
          <a:p>
            <a:r>
              <a:rPr lang="pl-PL" dirty="0"/>
              <a:t>3</a:t>
            </a:r>
          </a:p>
        </p:txBody>
      </p:sp>
    </p:spTree>
    <p:extLst>
      <p:ext uri="{BB962C8B-B14F-4D97-AF65-F5344CB8AC3E}">
        <p14:creationId xmlns:p14="http://schemas.microsoft.com/office/powerpoint/2010/main" val="2796471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barn(inVertical)">
                                      <p:cBhvr>
                                        <p:cTn id="17" dur="500"/>
                                        <p:tgtEl>
                                          <p:spTgt spid="205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CE7025B-2FFF-4AB2-B069-BC1833DF935C}"/>
              </a:ext>
            </a:extLst>
          </p:cNvPr>
          <p:cNvSpPr>
            <a:spLocks noGrp="1"/>
          </p:cNvSpPr>
          <p:nvPr>
            <p:ph type="title"/>
          </p:nvPr>
        </p:nvSpPr>
        <p:spPr/>
        <p:txBody>
          <a:bodyPr/>
          <a:lstStyle/>
          <a:p>
            <a:r>
              <a:rPr lang="pl-PL" b="1" dirty="0">
                <a:effectLst>
                  <a:outerShdw blurRad="38100" dist="38100" dir="2700000" algn="tl">
                    <a:srgbClr val="000000">
                      <a:alpha val="43137"/>
                    </a:srgbClr>
                  </a:outerShdw>
                </a:effectLst>
              </a:rPr>
              <a:t>Krzysztof Podolski</a:t>
            </a:r>
          </a:p>
        </p:txBody>
      </p:sp>
      <p:sp>
        <p:nvSpPr>
          <p:cNvPr id="3" name="Symbol zastępczy zawartości 2">
            <a:extLst>
              <a:ext uri="{FF2B5EF4-FFF2-40B4-BE49-F238E27FC236}">
                <a16:creationId xmlns:a16="http://schemas.microsoft.com/office/drawing/2014/main" id="{D2319C0D-276D-45E2-B171-1D2EA9944F11}"/>
              </a:ext>
            </a:extLst>
          </p:cNvPr>
          <p:cNvSpPr>
            <a:spLocks noGrp="1"/>
          </p:cNvSpPr>
          <p:nvPr>
            <p:ph idx="1"/>
          </p:nvPr>
        </p:nvSpPr>
        <p:spPr/>
        <p:txBody>
          <a:bodyPr/>
          <a:lstStyle/>
          <a:p>
            <a:endParaRPr lang="pl-PL" dirty="0"/>
          </a:p>
        </p:txBody>
      </p:sp>
      <p:pic>
        <p:nvPicPr>
          <p:cNvPr id="3075" name="Picture 3" descr="5299ef57-92e9-42e2-8eda-68dcb30f369f">
            <a:extLst>
              <a:ext uri="{FF2B5EF4-FFF2-40B4-BE49-F238E27FC236}">
                <a16:creationId xmlns:a16="http://schemas.microsoft.com/office/drawing/2014/main" id="{E560FB01-6EE8-4326-90DF-6C26A294F1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9127" y="1611799"/>
            <a:ext cx="6766546" cy="45006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Symbol zastępczy stopki 3">
            <a:extLst>
              <a:ext uri="{FF2B5EF4-FFF2-40B4-BE49-F238E27FC236}">
                <a16:creationId xmlns:a16="http://schemas.microsoft.com/office/drawing/2014/main" id="{BABB5A83-54A4-4039-AB14-262BE2305EE7}"/>
              </a:ext>
            </a:extLst>
          </p:cNvPr>
          <p:cNvSpPr>
            <a:spLocks noGrp="1"/>
          </p:cNvSpPr>
          <p:nvPr>
            <p:ph type="ftr" sz="quarter" idx="11"/>
          </p:nvPr>
        </p:nvSpPr>
        <p:spPr>
          <a:xfrm>
            <a:off x="249703" y="6232090"/>
            <a:ext cx="5499719" cy="498470"/>
          </a:xfrm>
        </p:spPr>
        <p:txBody>
          <a:bodyPr/>
          <a:lstStyle/>
          <a:p>
            <a:r>
              <a:rPr lang="pl-PL" sz="1400" dirty="0">
                <a:solidFill>
                  <a:schemeClr val="tx1"/>
                </a:solidFill>
              </a:rPr>
              <a:t>4. Autor: Oliwia Kamińska (fotograf), </a:t>
            </a:r>
            <a:r>
              <a:rPr lang="pl-PL" sz="1400" dirty="0" err="1">
                <a:solidFill>
                  <a:schemeClr val="tx1"/>
                </a:solidFill>
              </a:rPr>
              <a:t>Bike</a:t>
            </a:r>
            <a:r>
              <a:rPr lang="pl-PL" sz="1400" dirty="0">
                <a:solidFill>
                  <a:schemeClr val="tx1"/>
                </a:solidFill>
              </a:rPr>
              <a:t> Atelier MTB </a:t>
            </a:r>
            <a:r>
              <a:rPr lang="pl-PL" sz="1400" dirty="0" err="1">
                <a:solidFill>
                  <a:schemeClr val="tx1"/>
                </a:solidFill>
              </a:rPr>
              <a:t>MAraton</a:t>
            </a:r>
            <a:endParaRPr lang="pl-PL" sz="1400" dirty="0"/>
          </a:p>
        </p:txBody>
      </p:sp>
      <p:sp>
        <p:nvSpPr>
          <p:cNvPr id="5" name="pole tekstowe 4">
            <a:extLst>
              <a:ext uri="{FF2B5EF4-FFF2-40B4-BE49-F238E27FC236}">
                <a16:creationId xmlns:a16="http://schemas.microsoft.com/office/drawing/2014/main" id="{F9EFCDED-68A0-485C-8BA3-359D094F3BED}"/>
              </a:ext>
            </a:extLst>
          </p:cNvPr>
          <p:cNvSpPr txBox="1"/>
          <p:nvPr/>
        </p:nvSpPr>
        <p:spPr>
          <a:xfrm>
            <a:off x="10185009" y="745588"/>
            <a:ext cx="300082" cy="369332"/>
          </a:xfrm>
          <a:prstGeom prst="rect">
            <a:avLst/>
          </a:prstGeom>
          <a:noFill/>
        </p:spPr>
        <p:txBody>
          <a:bodyPr wrap="none" rtlCol="0">
            <a:spAutoFit/>
          </a:bodyPr>
          <a:lstStyle/>
          <a:p>
            <a:r>
              <a:rPr lang="pl-PL" dirty="0"/>
              <a:t>4</a:t>
            </a:r>
          </a:p>
        </p:txBody>
      </p:sp>
    </p:spTree>
    <p:extLst>
      <p:ext uri="{BB962C8B-B14F-4D97-AF65-F5344CB8AC3E}">
        <p14:creationId xmlns:p14="http://schemas.microsoft.com/office/powerpoint/2010/main" val="10046699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wheel(1)">
                                      <p:cBhvr>
                                        <p:cTn id="10" dur="2000"/>
                                        <p:tgtEl>
                                          <p:spTgt spid="307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effectLst>
                  <a:outerShdw blurRad="38100" dist="38100" dir="2700000" algn="tl">
                    <a:srgbClr val="000000">
                      <a:alpha val="43137"/>
                    </a:srgbClr>
                  </a:outerShdw>
                </a:effectLst>
              </a:rPr>
              <a:t>Nasz lokalny patriotyzm</a:t>
            </a:r>
          </a:p>
        </p:txBody>
      </p:sp>
      <p:sp>
        <p:nvSpPr>
          <p:cNvPr id="3" name="Symbol zastępczy zawartości 2"/>
          <p:cNvSpPr>
            <a:spLocks noGrp="1"/>
          </p:cNvSpPr>
          <p:nvPr>
            <p:ph idx="1"/>
          </p:nvPr>
        </p:nvSpPr>
        <p:spPr>
          <a:xfrm>
            <a:off x="685800" y="1837766"/>
            <a:ext cx="10396883" cy="3536820"/>
          </a:xfrm>
        </p:spPr>
        <p:txBody>
          <a:bodyPr>
            <a:normAutofit/>
          </a:bodyPr>
          <a:lstStyle/>
          <a:p>
            <a:pPr marL="0" indent="0">
              <a:buNone/>
            </a:pPr>
            <a:r>
              <a:rPr lang="pl-PL" sz="2800" dirty="0"/>
              <a:t>Pyskowice  są naszą małą ojczyzną, dlatego też staramy się aktywnie uczestniczyć  w procesie poprawy życia ich mieszkańców. Wiedziemy prym w segregowaniu odpadów oraz dbamy o czystość najbliższego otoczenia. Chcemy dawać przykład młodszym, aby Pyskowice w dalszym ciągu były miastem dla wszystkich przyjaznym.</a:t>
            </a:r>
          </a:p>
        </p:txBody>
      </p:sp>
      <p:sp>
        <p:nvSpPr>
          <p:cNvPr id="4" name="Symbol zastępczy stopki 3">
            <a:extLst>
              <a:ext uri="{FF2B5EF4-FFF2-40B4-BE49-F238E27FC236}">
                <a16:creationId xmlns:a16="http://schemas.microsoft.com/office/drawing/2014/main" id="{F6B5C302-0E18-4F94-9B77-A813DDC73FA3}"/>
              </a:ext>
            </a:extLst>
          </p:cNvPr>
          <p:cNvSpPr>
            <a:spLocks noGrp="1"/>
          </p:cNvSpPr>
          <p:nvPr>
            <p:ph type="ftr" sz="quarter" idx="11"/>
          </p:nvPr>
        </p:nvSpPr>
        <p:spPr/>
        <p:txBody>
          <a:bodyPr/>
          <a:lstStyle/>
          <a:p>
            <a:endParaRPr lang="pl-PL"/>
          </a:p>
        </p:txBody>
      </p:sp>
    </p:spTree>
    <p:extLst>
      <p:ext uri="{BB962C8B-B14F-4D97-AF65-F5344CB8AC3E}">
        <p14:creationId xmlns:p14="http://schemas.microsoft.com/office/powerpoint/2010/main" val="35303904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673FE14-5DF2-4780-B912-DBEDBB5109B6}"/>
              </a:ext>
            </a:extLst>
          </p:cNvPr>
          <p:cNvSpPr>
            <a:spLocks noGrp="1"/>
          </p:cNvSpPr>
          <p:nvPr>
            <p:ph type="title"/>
          </p:nvPr>
        </p:nvSpPr>
        <p:spPr>
          <a:xfrm>
            <a:off x="685800" y="685800"/>
            <a:ext cx="10864515" cy="1151965"/>
          </a:xfrm>
        </p:spPr>
        <p:txBody>
          <a:bodyPr>
            <a:normAutofit fontScale="90000"/>
          </a:bodyPr>
          <a:lstStyle/>
          <a:p>
            <a:r>
              <a:rPr lang="pl-PL" dirty="0"/>
              <a:t>NASZA GRUPA NA KURSIE KOMPUTEROWYM</a:t>
            </a:r>
          </a:p>
        </p:txBody>
      </p:sp>
      <p:pic>
        <p:nvPicPr>
          <p:cNvPr id="6" name="Symbol zastępczy zawartości 5">
            <a:extLst>
              <a:ext uri="{FF2B5EF4-FFF2-40B4-BE49-F238E27FC236}">
                <a16:creationId xmlns:a16="http://schemas.microsoft.com/office/drawing/2014/main" id="{14B9EF5A-2656-47CC-A929-C2982BF7FF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76386" y="2063750"/>
            <a:ext cx="4415366" cy="3311525"/>
          </a:xfrm>
        </p:spPr>
      </p:pic>
      <p:sp>
        <p:nvSpPr>
          <p:cNvPr id="4" name="Symbol zastępczy stopki 3">
            <a:extLst>
              <a:ext uri="{FF2B5EF4-FFF2-40B4-BE49-F238E27FC236}">
                <a16:creationId xmlns:a16="http://schemas.microsoft.com/office/drawing/2014/main" id="{EB3CEB24-264F-4D48-A184-4C13076BEC30}"/>
              </a:ext>
            </a:extLst>
          </p:cNvPr>
          <p:cNvSpPr>
            <a:spLocks noGrp="1"/>
          </p:cNvSpPr>
          <p:nvPr>
            <p:ph type="ftr" sz="quarter" idx="11"/>
          </p:nvPr>
        </p:nvSpPr>
        <p:spPr>
          <a:xfrm>
            <a:off x="685800" y="5922965"/>
            <a:ext cx="5499719" cy="498470"/>
          </a:xfrm>
        </p:spPr>
        <p:txBody>
          <a:bodyPr/>
          <a:lstStyle/>
          <a:p>
            <a:r>
              <a:rPr lang="pl-PL" sz="1400" dirty="0">
                <a:solidFill>
                  <a:schemeClr val="tx1"/>
                </a:solidFill>
              </a:rPr>
              <a:t>zdjęcie: źródło własne</a:t>
            </a:r>
            <a:endParaRPr lang="pl-PL" sz="1400" dirty="0"/>
          </a:p>
          <a:p>
            <a:endParaRPr lang="pl-PL" dirty="0"/>
          </a:p>
        </p:txBody>
      </p:sp>
    </p:spTree>
    <p:extLst>
      <p:ext uri="{BB962C8B-B14F-4D97-AF65-F5344CB8AC3E}">
        <p14:creationId xmlns:p14="http://schemas.microsoft.com/office/powerpoint/2010/main" val="276661541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95622" y="-110956"/>
            <a:ext cx="10396882" cy="1151965"/>
          </a:xfrm>
        </p:spPr>
        <p:txBody>
          <a:bodyPr/>
          <a:lstStyle/>
          <a:p>
            <a:r>
              <a:rPr lang="pl-PL" dirty="0">
                <a:effectLst>
                  <a:outerShdw blurRad="38100" dist="38100" dir="2700000" algn="tl">
                    <a:srgbClr val="000000">
                      <a:alpha val="43137"/>
                    </a:srgbClr>
                  </a:outerShdw>
                </a:effectLst>
              </a:rPr>
              <a:t>Projekt  przygotowali:</a:t>
            </a:r>
          </a:p>
        </p:txBody>
      </p:sp>
      <p:sp>
        <p:nvSpPr>
          <p:cNvPr id="3" name="Symbol zastępczy zawartości 2"/>
          <p:cNvSpPr>
            <a:spLocks noGrp="1"/>
          </p:cNvSpPr>
          <p:nvPr>
            <p:ph idx="1"/>
          </p:nvPr>
        </p:nvSpPr>
        <p:spPr>
          <a:xfrm>
            <a:off x="685800" y="1041009"/>
            <a:ext cx="10905978" cy="4375053"/>
          </a:xfrm>
        </p:spPr>
        <p:txBody>
          <a:bodyPr>
            <a:noAutofit/>
          </a:bodyPr>
          <a:lstStyle/>
          <a:p>
            <a:r>
              <a:rPr lang="pl-PL" dirty="0"/>
              <a:t>Alicja Mazur</a:t>
            </a:r>
          </a:p>
          <a:p>
            <a:r>
              <a:rPr lang="pl-PL" dirty="0"/>
              <a:t>Helena Moroz</a:t>
            </a:r>
          </a:p>
          <a:p>
            <a:r>
              <a:rPr lang="pl-PL" dirty="0"/>
              <a:t>Stefan Kowalski</a:t>
            </a:r>
          </a:p>
          <a:p>
            <a:r>
              <a:rPr lang="pl-PL" dirty="0"/>
              <a:t>Krystyna Boroń</a:t>
            </a:r>
          </a:p>
          <a:p>
            <a:r>
              <a:rPr lang="pl-PL" dirty="0"/>
              <a:t>Małgorzata </a:t>
            </a:r>
            <a:r>
              <a:rPr lang="pl-PL" dirty="0" err="1"/>
              <a:t>Holeczko</a:t>
            </a:r>
            <a:r>
              <a:rPr lang="pl-PL" dirty="0"/>
              <a:t> – Faska</a:t>
            </a:r>
          </a:p>
          <a:p>
            <a:r>
              <a:rPr lang="pl-PL" dirty="0"/>
              <a:t>Wiesława </a:t>
            </a:r>
            <a:r>
              <a:rPr lang="pl-PL" dirty="0" err="1"/>
              <a:t>Grabalska</a:t>
            </a:r>
            <a:endParaRPr lang="pl-PL" dirty="0"/>
          </a:p>
          <a:p>
            <a:r>
              <a:rPr lang="pl-PL" dirty="0"/>
              <a:t>Marian Urbański</a:t>
            </a:r>
          </a:p>
          <a:p>
            <a:r>
              <a:rPr lang="pl-PL" dirty="0"/>
              <a:t>Krystyna Urbańska</a:t>
            </a:r>
          </a:p>
          <a:p>
            <a:r>
              <a:rPr lang="pl-PL" dirty="0"/>
              <a:t>Karolina Drop</a:t>
            </a:r>
          </a:p>
          <a:p>
            <a:r>
              <a:rPr lang="pl-PL" dirty="0"/>
              <a:t>Maria Moskal</a:t>
            </a:r>
          </a:p>
        </p:txBody>
      </p:sp>
      <p:sp>
        <p:nvSpPr>
          <p:cNvPr id="4" name="Symbol zastępczy stopki 3">
            <a:extLst>
              <a:ext uri="{FF2B5EF4-FFF2-40B4-BE49-F238E27FC236}">
                <a16:creationId xmlns:a16="http://schemas.microsoft.com/office/drawing/2014/main" id="{040FDE9C-D15F-4283-BAFE-CC6AFAF42E4D}"/>
              </a:ext>
            </a:extLst>
          </p:cNvPr>
          <p:cNvSpPr>
            <a:spLocks noGrp="1"/>
          </p:cNvSpPr>
          <p:nvPr>
            <p:ph type="ftr" sz="quarter" idx="11"/>
          </p:nvPr>
        </p:nvSpPr>
        <p:spPr/>
        <p:txBody>
          <a:bodyPr/>
          <a:lstStyle/>
          <a:p>
            <a:endParaRPr lang="pl-PL"/>
          </a:p>
        </p:txBody>
      </p:sp>
    </p:spTree>
    <p:extLst>
      <p:ext uri="{BB962C8B-B14F-4D97-AF65-F5344CB8AC3E}">
        <p14:creationId xmlns:p14="http://schemas.microsoft.com/office/powerpoint/2010/main" val="25386891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E5AB3A-466E-4005-99D1-3D675AF357BA}"/>
              </a:ext>
            </a:extLst>
          </p:cNvPr>
          <p:cNvSpPr>
            <a:spLocks noGrp="1"/>
          </p:cNvSpPr>
          <p:nvPr>
            <p:ph type="title"/>
          </p:nvPr>
        </p:nvSpPr>
        <p:spPr/>
        <p:txBody>
          <a:bodyPr/>
          <a:lstStyle/>
          <a:p>
            <a:r>
              <a:rPr lang="pl-PL" dirty="0"/>
              <a:t>ŹRÓDŁA</a:t>
            </a:r>
          </a:p>
        </p:txBody>
      </p:sp>
      <p:sp>
        <p:nvSpPr>
          <p:cNvPr id="3" name="Symbol zastępczy zawartości 2">
            <a:extLst>
              <a:ext uri="{FF2B5EF4-FFF2-40B4-BE49-F238E27FC236}">
                <a16:creationId xmlns:a16="http://schemas.microsoft.com/office/drawing/2014/main" id="{6EFEDF76-DFEA-4253-88B6-06CD079EC7C6}"/>
              </a:ext>
            </a:extLst>
          </p:cNvPr>
          <p:cNvSpPr>
            <a:spLocks noGrp="1"/>
          </p:cNvSpPr>
          <p:nvPr>
            <p:ph idx="1"/>
          </p:nvPr>
        </p:nvSpPr>
        <p:spPr/>
        <p:txBody>
          <a:bodyPr/>
          <a:lstStyle/>
          <a:p>
            <a:pPr marL="457200" indent="-457200">
              <a:buFont typeface="+mj-lt"/>
              <a:buAutoNum type="arabicPeriod"/>
            </a:pPr>
            <a:r>
              <a:rPr lang="pl-PL"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https://www.pyskowice.pl/prezentacja-gminy/</a:t>
            </a:r>
            <a:r>
              <a:rPr lang="pl-PL" dirty="0">
                <a:latin typeface="Times New Roman" panose="02020603050405020304" pitchFamily="18" charset="0"/>
                <a:cs typeface="Times New Roman" panose="02020603050405020304" pitchFamily="18" charset="0"/>
              </a:rPr>
              <a:t>,</a:t>
            </a:r>
          </a:p>
          <a:p>
            <a:pPr marL="457200" indent="-457200">
              <a:buFont typeface="+mj-lt"/>
              <a:buAutoNum type="arabicPeriod"/>
            </a:pPr>
            <a:r>
              <a:rPr lang="pl-PL"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https://www.pyskowice.pl/prezentacja-gminy/historia.html</a:t>
            </a:r>
            <a:endParaRPr lang="pl-PL"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pl-PL"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http://www.mokis.pyskowice.pl</a:t>
            </a:r>
            <a:endParaRPr lang="pl-PL"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pl-PL" dirty="0">
                <a:latin typeface="Times New Roman" panose="02020603050405020304" pitchFamily="18" charset="0"/>
                <a:cs typeface="Times New Roman" panose="02020603050405020304" pitchFamily="18" charset="0"/>
              </a:rPr>
              <a:t>Zdjęcie: Oliwia Kamińska (fotograf), </a:t>
            </a:r>
            <a:r>
              <a:rPr lang="pl-PL" dirty="0" err="1">
                <a:latin typeface="Times New Roman" panose="02020603050405020304" pitchFamily="18" charset="0"/>
                <a:cs typeface="Times New Roman" panose="02020603050405020304" pitchFamily="18" charset="0"/>
              </a:rPr>
              <a:t>Bike</a:t>
            </a:r>
            <a:r>
              <a:rPr lang="pl-PL" dirty="0">
                <a:latin typeface="Times New Roman" panose="02020603050405020304" pitchFamily="18" charset="0"/>
                <a:cs typeface="Times New Roman" panose="02020603050405020304" pitchFamily="18" charset="0"/>
              </a:rPr>
              <a:t> Atelier MTB </a:t>
            </a:r>
            <a:r>
              <a:rPr lang="pl-PL" dirty="0" err="1">
                <a:latin typeface="Times New Roman" panose="02020603050405020304" pitchFamily="18" charset="0"/>
                <a:cs typeface="Times New Roman" panose="02020603050405020304" pitchFamily="18" charset="0"/>
              </a:rPr>
              <a:t>MAraton</a:t>
            </a:r>
            <a:endParaRPr lang="pl-PL"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pl-PL" b="1"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pl-PL" b="1"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pl-PL" dirty="0"/>
          </a:p>
        </p:txBody>
      </p:sp>
      <p:sp>
        <p:nvSpPr>
          <p:cNvPr id="4" name="Symbol zastępczy stopki 3">
            <a:extLst>
              <a:ext uri="{FF2B5EF4-FFF2-40B4-BE49-F238E27FC236}">
                <a16:creationId xmlns:a16="http://schemas.microsoft.com/office/drawing/2014/main" id="{D1EBAF33-88F4-41E8-9DCD-FCF05A6013B3}"/>
              </a:ext>
            </a:extLst>
          </p:cNvPr>
          <p:cNvSpPr>
            <a:spLocks noGrp="1"/>
          </p:cNvSpPr>
          <p:nvPr>
            <p:ph type="ftr" sz="quarter" idx="11"/>
          </p:nvPr>
        </p:nvSpPr>
        <p:spPr/>
        <p:txBody>
          <a:bodyPr/>
          <a:lstStyle/>
          <a:p>
            <a:endParaRPr lang="pl-PL"/>
          </a:p>
        </p:txBody>
      </p:sp>
    </p:spTree>
    <p:extLst>
      <p:ext uri="{BB962C8B-B14F-4D97-AF65-F5344CB8AC3E}">
        <p14:creationId xmlns:p14="http://schemas.microsoft.com/office/powerpoint/2010/main" val="136456508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effectLst>
                  <a:outerShdw blurRad="38100" dist="38100" dir="2700000" algn="tl">
                    <a:srgbClr val="000000">
                      <a:alpha val="43137"/>
                    </a:srgbClr>
                  </a:outerShdw>
                </a:effectLst>
              </a:rPr>
              <a:t>Pyskowice</a:t>
            </a:r>
          </a:p>
        </p:txBody>
      </p:sp>
      <p:sp>
        <p:nvSpPr>
          <p:cNvPr id="3" name="Symbol zastępczy zawartości 2"/>
          <p:cNvSpPr>
            <a:spLocks noGrp="1"/>
          </p:cNvSpPr>
          <p:nvPr>
            <p:ph idx="1"/>
          </p:nvPr>
        </p:nvSpPr>
        <p:spPr>
          <a:xfrm>
            <a:off x="685800" y="867642"/>
            <a:ext cx="10396883" cy="3311189"/>
          </a:xfrm>
        </p:spPr>
        <p:txBody>
          <a:bodyPr/>
          <a:lstStyle/>
          <a:p>
            <a:pPr marL="0" indent="0">
              <a:buNone/>
            </a:pPr>
            <a:r>
              <a:rPr lang="pl-PL" sz="2800" dirty="0"/>
              <a:t>Jest to niewielkie miasteczko położone w województwie śląskim, w powiecie gliwickim. Jego historia sięga XIII wieku, obecnie liczy 16 717 Mieszkańców.</a:t>
            </a:r>
            <a:r>
              <a:rPr lang="pl-PL" sz="2800" baseline="30000" dirty="0"/>
              <a:t>1</a:t>
            </a:r>
            <a:endParaRPr lang="pl-PL" sz="2800" dirty="0"/>
          </a:p>
          <a:p>
            <a:pPr marL="0" indent="0">
              <a:buNone/>
            </a:pPr>
            <a:endParaRPr lang="pl-PL" dirty="0"/>
          </a:p>
        </p:txBody>
      </p:sp>
      <p:pic>
        <p:nvPicPr>
          <p:cNvPr id="4" name="Picture 2">
            <a:extLst>
              <a:ext uri="{FF2B5EF4-FFF2-40B4-BE49-F238E27FC236}">
                <a16:creationId xmlns:a16="http://schemas.microsoft.com/office/drawing/2014/main" id="{6F23BFC6-B3DA-47C1-8E68-F93DE2AB3DE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965896" y="2596215"/>
            <a:ext cx="6447705" cy="3165231"/>
          </a:xfrm>
          <a:prstGeom prst="rect">
            <a:avLst/>
          </a:prstGeom>
          <a:noFill/>
          <a:ln>
            <a:noFill/>
          </a:ln>
        </p:spPr>
      </p:pic>
      <p:sp>
        <p:nvSpPr>
          <p:cNvPr id="5" name="Symbol zastępczy stopki 4">
            <a:extLst>
              <a:ext uri="{FF2B5EF4-FFF2-40B4-BE49-F238E27FC236}">
                <a16:creationId xmlns:a16="http://schemas.microsoft.com/office/drawing/2014/main" id="{178648D2-C526-4E6D-B81B-0251A740E553}"/>
              </a:ext>
            </a:extLst>
          </p:cNvPr>
          <p:cNvSpPr>
            <a:spLocks noGrp="1"/>
          </p:cNvSpPr>
          <p:nvPr>
            <p:ph type="ftr" sz="quarter" idx="11"/>
          </p:nvPr>
        </p:nvSpPr>
        <p:spPr>
          <a:xfrm>
            <a:off x="179364" y="5833032"/>
            <a:ext cx="10033781" cy="498470"/>
          </a:xfrm>
        </p:spPr>
        <p:txBody>
          <a:bodyPr/>
          <a:lstStyle/>
          <a:p>
            <a:r>
              <a:rPr lang="pl-PL" sz="1400" b="1" dirty="0">
                <a:solidFill>
                  <a:schemeClr val="tx1"/>
                </a:solidFill>
              </a:rPr>
              <a:t>1. </a:t>
            </a:r>
            <a:r>
              <a:rPr lang="pl-PL" sz="1400" b="1" dirty="0">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https://www.pyskowice.pl/prezentacja-gminy/</a:t>
            </a:r>
            <a:r>
              <a:rPr lang="pl-PL" sz="1400" b="1" dirty="0">
                <a:solidFill>
                  <a:schemeClr val="tx1"/>
                </a:solidFill>
                <a:latin typeface="Times New Roman" panose="02020603050405020304" pitchFamily="18" charset="0"/>
                <a:cs typeface="Times New Roman" panose="02020603050405020304" pitchFamily="18" charset="0"/>
              </a:rPr>
              <a:t>, ONLINE: 12.12.2019</a:t>
            </a:r>
          </a:p>
          <a:p>
            <a:r>
              <a:rPr lang="pl-PL" sz="1400" b="1" dirty="0">
                <a:solidFill>
                  <a:schemeClr val="tx1"/>
                </a:solidFill>
              </a:rPr>
              <a:t>2. </a:t>
            </a:r>
            <a:r>
              <a:rPr lang="pl-PL" sz="1400" b="1" dirty="0">
                <a:solidFill>
                  <a:schemeClr val="tx1"/>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https://www.pyskowice.pl/prezentacja-gminy/historia.html</a:t>
            </a:r>
            <a:r>
              <a:rPr lang="pl-PL" sz="1400" b="1" dirty="0">
                <a:solidFill>
                  <a:schemeClr val="tx1"/>
                </a:solidFill>
                <a:latin typeface="Times New Roman" panose="02020603050405020304" pitchFamily="18" charset="0"/>
                <a:cs typeface="Times New Roman" panose="02020603050405020304" pitchFamily="18" charset="0"/>
              </a:rPr>
              <a:t>, ONLINE: 12.12.2019 </a:t>
            </a:r>
          </a:p>
        </p:txBody>
      </p:sp>
      <p:sp>
        <p:nvSpPr>
          <p:cNvPr id="6" name="pole tekstowe 5">
            <a:extLst>
              <a:ext uri="{FF2B5EF4-FFF2-40B4-BE49-F238E27FC236}">
                <a16:creationId xmlns:a16="http://schemas.microsoft.com/office/drawing/2014/main" id="{85630C9B-76CF-4120-BE6F-83642ACD6A6D}"/>
              </a:ext>
            </a:extLst>
          </p:cNvPr>
          <p:cNvSpPr txBox="1"/>
          <p:nvPr/>
        </p:nvSpPr>
        <p:spPr>
          <a:xfrm>
            <a:off x="11413601" y="2275394"/>
            <a:ext cx="300082" cy="369332"/>
          </a:xfrm>
          <a:prstGeom prst="rect">
            <a:avLst/>
          </a:prstGeom>
          <a:noFill/>
        </p:spPr>
        <p:txBody>
          <a:bodyPr wrap="none" rtlCol="0">
            <a:spAutoFit/>
          </a:bodyPr>
          <a:lstStyle/>
          <a:p>
            <a:r>
              <a:rPr lang="pl-PL" dirty="0"/>
              <a:t>2</a:t>
            </a:r>
          </a:p>
        </p:txBody>
      </p:sp>
    </p:spTree>
    <p:extLst>
      <p:ext uri="{BB962C8B-B14F-4D97-AF65-F5344CB8AC3E}">
        <p14:creationId xmlns:p14="http://schemas.microsoft.com/office/powerpoint/2010/main" val="35889939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effectLst>
                  <a:outerShdw blurRad="38100" dist="38100" dir="2700000" algn="tl">
                    <a:srgbClr val="000000">
                      <a:alpha val="43137"/>
                    </a:srgbClr>
                  </a:outerShdw>
                </a:effectLst>
              </a:rPr>
              <a:t>Pyskowice</a:t>
            </a:r>
          </a:p>
        </p:txBody>
      </p:sp>
      <p:sp>
        <p:nvSpPr>
          <p:cNvPr id="3" name="Symbol zastępczy zawartości 2"/>
          <p:cNvSpPr>
            <a:spLocks noGrp="1"/>
          </p:cNvSpPr>
          <p:nvPr>
            <p:ph idx="1"/>
          </p:nvPr>
        </p:nvSpPr>
        <p:spPr>
          <a:xfrm>
            <a:off x="434613" y="1837766"/>
            <a:ext cx="5198441" cy="3743598"/>
          </a:xfrm>
        </p:spPr>
        <p:txBody>
          <a:bodyPr/>
          <a:lstStyle/>
          <a:p>
            <a:pPr marL="0" indent="0">
              <a:buNone/>
            </a:pPr>
            <a:r>
              <a:rPr lang="pl-PL" sz="2800" dirty="0"/>
              <a:t>Burmistrzem naszego miasta jest Adam Wójcik. W ramach naszych spotkań  animacyjnych Pan  Burmistrz spotkał się z nami w celu omówienia sytuacji seniorów w naszej gminie.</a:t>
            </a:r>
          </a:p>
          <a:p>
            <a:pPr marL="0" indent="0">
              <a:buNone/>
            </a:pPr>
            <a:endParaRPr lang="pl-PL" dirty="0"/>
          </a:p>
        </p:txBody>
      </p:sp>
      <p:pic>
        <p:nvPicPr>
          <p:cNvPr id="4" name="Picture 5">
            <a:extLst>
              <a:ext uri="{FF2B5EF4-FFF2-40B4-BE49-F238E27FC236}">
                <a16:creationId xmlns:a16="http://schemas.microsoft.com/office/drawing/2014/main" id="{883FC3BA-9AD1-4DEF-A7ED-4993DD250D6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4242" y="1837765"/>
            <a:ext cx="5440250" cy="3699802"/>
          </a:xfrm>
          <a:prstGeom prst="rect">
            <a:avLst/>
          </a:prstGeom>
          <a:ln>
            <a:noFill/>
          </a:ln>
          <a:effectLst>
            <a:softEdge rad="112500"/>
          </a:effectLst>
        </p:spPr>
      </p:pic>
      <p:sp>
        <p:nvSpPr>
          <p:cNvPr id="5" name="Symbol zastępczy stopki 4">
            <a:extLst>
              <a:ext uri="{FF2B5EF4-FFF2-40B4-BE49-F238E27FC236}">
                <a16:creationId xmlns:a16="http://schemas.microsoft.com/office/drawing/2014/main" id="{B8970AE4-591B-40BA-BFC0-BF75720556EC}"/>
              </a:ext>
            </a:extLst>
          </p:cNvPr>
          <p:cNvSpPr>
            <a:spLocks noGrp="1"/>
          </p:cNvSpPr>
          <p:nvPr>
            <p:ph type="ftr" sz="quarter" idx="11"/>
          </p:nvPr>
        </p:nvSpPr>
        <p:spPr/>
        <p:txBody>
          <a:bodyPr/>
          <a:lstStyle/>
          <a:p>
            <a:r>
              <a:rPr lang="pl-PL" sz="1400" dirty="0">
                <a:solidFill>
                  <a:schemeClr val="tx1"/>
                </a:solidFill>
              </a:rPr>
              <a:t>zdjęcia: źródło własne</a:t>
            </a:r>
          </a:p>
        </p:txBody>
      </p:sp>
    </p:spTree>
    <p:extLst>
      <p:ext uri="{BB962C8B-B14F-4D97-AF65-F5344CB8AC3E}">
        <p14:creationId xmlns:p14="http://schemas.microsoft.com/office/powerpoint/2010/main" val="21739522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par>
                                <p:cTn id="20" presetID="21" presetClass="entr" presetSubtype="1"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effectLst>
                  <a:outerShdw blurRad="38100" dist="38100" dir="2700000" algn="tl">
                    <a:srgbClr val="000000">
                      <a:alpha val="43137"/>
                    </a:srgbClr>
                  </a:outerShdw>
                </a:effectLst>
              </a:rPr>
              <a:t>Pyskowice dla seniorów</a:t>
            </a:r>
          </a:p>
        </p:txBody>
      </p:sp>
      <p:sp>
        <p:nvSpPr>
          <p:cNvPr id="3" name="Symbol zastępczy zawartości 2"/>
          <p:cNvSpPr>
            <a:spLocks noGrp="1"/>
          </p:cNvSpPr>
          <p:nvPr>
            <p:ph idx="1"/>
          </p:nvPr>
        </p:nvSpPr>
        <p:spPr>
          <a:xfrm>
            <a:off x="685800" y="1571027"/>
            <a:ext cx="10396883" cy="3311189"/>
          </a:xfrm>
        </p:spPr>
        <p:txBody>
          <a:bodyPr>
            <a:normAutofit/>
          </a:bodyPr>
          <a:lstStyle/>
          <a:p>
            <a:pPr marL="0" indent="0">
              <a:buNone/>
            </a:pPr>
            <a:r>
              <a:rPr lang="pl-PL" sz="2800" dirty="0"/>
              <a:t>W naszej opinii miasto  Pyskowice  jako niewielka, spokojna oraz zielona miejscowość jest idealnym miejscem zamieszkania dla seniorów.  Oferuje  dla nas wiele form aktywizacji, do których należą między innymi Klub Seniora oraz Uniwersytet Trzeciego Wieku.</a:t>
            </a:r>
          </a:p>
        </p:txBody>
      </p:sp>
      <p:sp>
        <p:nvSpPr>
          <p:cNvPr id="4" name="Symbol zastępczy stopki 3">
            <a:extLst>
              <a:ext uri="{FF2B5EF4-FFF2-40B4-BE49-F238E27FC236}">
                <a16:creationId xmlns:a16="http://schemas.microsoft.com/office/drawing/2014/main" id="{D0D76FFD-C15D-4AF2-9F4E-918F1E63443D}"/>
              </a:ext>
            </a:extLst>
          </p:cNvPr>
          <p:cNvSpPr>
            <a:spLocks noGrp="1"/>
          </p:cNvSpPr>
          <p:nvPr>
            <p:ph type="ftr" sz="quarter" idx="11"/>
          </p:nvPr>
        </p:nvSpPr>
        <p:spPr/>
        <p:txBody>
          <a:bodyPr/>
          <a:lstStyle/>
          <a:p>
            <a:endParaRPr lang="pl-PL"/>
          </a:p>
        </p:txBody>
      </p:sp>
    </p:spTree>
    <p:extLst>
      <p:ext uri="{BB962C8B-B14F-4D97-AF65-F5344CB8AC3E}">
        <p14:creationId xmlns:p14="http://schemas.microsoft.com/office/powerpoint/2010/main" val="3679561168"/>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0"/>
            <a:ext cx="10515600" cy="1325563"/>
          </a:xfrm>
        </p:spPr>
        <p:txBody>
          <a:bodyPr/>
          <a:lstStyle/>
          <a:p>
            <a:r>
              <a:rPr lang="pl-PL" b="1" dirty="0">
                <a:effectLst>
                  <a:outerShdw blurRad="38100" dist="38100" dir="2700000" algn="tl">
                    <a:srgbClr val="000000">
                      <a:alpha val="43137"/>
                    </a:srgbClr>
                  </a:outerShdw>
                </a:effectLst>
              </a:rPr>
              <a:t>Klub  Seniora</a:t>
            </a:r>
          </a:p>
        </p:txBody>
      </p:sp>
      <p:sp>
        <p:nvSpPr>
          <p:cNvPr id="3" name="Symbol zastępczy zawartości 2"/>
          <p:cNvSpPr>
            <a:spLocks noGrp="1"/>
          </p:cNvSpPr>
          <p:nvPr>
            <p:ph idx="1"/>
          </p:nvPr>
        </p:nvSpPr>
        <p:spPr>
          <a:xfrm>
            <a:off x="838200" y="956286"/>
            <a:ext cx="7381875" cy="3741359"/>
          </a:xfrm>
        </p:spPr>
        <p:txBody>
          <a:bodyPr/>
          <a:lstStyle/>
          <a:p>
            <a:pPr marL="0" indent="0">
              <a:buNone/>
            </a:pPr>
            <a:r>
              <a:rPr lang="pl-PL" sz="2400" dirty="0"/>
              <a:t>Przy   parafii  św. Mikołaja od 13 lat  funkcjonuje klub seniora. Działa on prężnie w zakresie organizowania wycieczek, spotkań okolicznościowych w miłej  i przyjaznej atmosferze.</a:t>
            </a:r>
          </a:p>
          <a:p>
            <a:pPr marL="0" indent="0">
              <a:buNone/>
            </a:pPr>
            <a:endParaRPr lang="pl-PL" dirty="0"/>
          </a:p>
          <a:p>
            <a:endParaRPr lang="pl-PL" dirty="0"/>
          </a:p>
          <a:p>
            <a:endParaRPr lang="pl-PL" dirty="0"/>
          </a:p>
        </p:txBody>
      </p:sp>
      <p:pic>
        <p:nvPicPr>
          <p:cNvPr id="4" name="Picture 7">
            <a:extLst>
              <a:ext uri="{FF2B5EF4-FFF2-40B4-BE49-F238E27FC236}">
                <a16:creationId xmlns:a16="http://schemas.microsoft.com/office/drawing/2014/main" id="{5860537F-D747-4F22-BC4E-FE0DBB1F02E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940148"/>
            <a:ext cx="5499719" cy="3000252"/>
          </a:xfrm>
          <a:prstGeom prst="rect">
            <a:avLst/>
          </a:prstGeom>
          <a:ln>
            <a:noFill/>
          </a:ln>
          <a:effectLst>
            <a:softEdge rad="112500"/>
          </a:effectLst>
        </p:spPr>
      </p:pic>
      <p:pic>
        <p:nvPicPr>
          <p:cNvPr id="1027" name="Picture 3" descr="27c95f25-c070-49e8-8302-460b7df5c90c">
            <a:extLst>
              <a:ext uri="{FF2B5EF4-FFF2-40B4-BE49-F238E27FC236}">
                <a16:creationId xmlns:a16="http://schemas.microsoft.com/office/drawing/2014/main" id="{B35AF66B-4965-4D32-BBE0-95D4E26325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0075" y="320064"/>
            <a:ext cx="3133725" cy="55816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ymbol zastępczy stopki 5">
            <a:extLst>
              <a:ext uri="{FF2B5EF4-FFF2-40B4-BE49-F238E27FC236}">
                <a16:creationId xmlns:a16="http://schemas.microsoft.com/office/drawing/2014/main" id="{8DF07C0A-DDCB-40C7-A209-CB7EAC6799B8}"/>
              </a:ext>
            </a:extLst>
          </p:cNvPr>
          <p:cNvSpPr>
            <a:spLocks noGrp="1"/>
          </p:cNvSpPr>
          <p:nvPr>
            <p:ph type="ftr" sz="quarter" idx="11"/>
          </p:nvPr>
        </p:nvSpPr>
        <p:spPr>
          <a:xfrm>
            <a:off x="132275" y="5891294"/>
            <a:ext cx="5499719" cy="498470"/>
          </a:xfrm>
        </p:spPr>
        <p:txBody>
          <a:bodyPr/>
          <a:lstStyle/>
          <a:p>
            <a:r>
              <a:rPr lang="pl-PL" sz="1400" dirty="0">
                <a:solidFill>
                  <a:schemeClr val="tx1"/>
                </a:solidFill>
              </a:rPr>
              <a:t>zdjęcia: źródło własne</a:t>
            </a:r>
            <a:endParaRPr lang="pl-PL" sz="1400" dirty="0"/>
          </a:p>
        </p:txBody>
      </p:sp>
    </p:spTree>
    <p:extLst>
      <p:ext uri="{BB962C8B-B14F-4D97-AF65-F5344CB8AC3E}">
        <p14:creationId xmlns:p14="http://schemas.microsoft.com/office/powerpoint/2010/main" val="27891776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circle(in)">
                                      <p:cBhvr>
                                        <p:cTn id="15" dur="2000"/>
                                        <p:tgtEl>
                                          <p:spTgt spid="1027"/>
                                        </p:tgtEl>
                                      </p:cBhvr>
                                    </p:animEffect>
                                  </p:childTnLst>
                                </p:cTn>
                              </p:par>
                              <p:par>
                                <p:cTn id="16" presetID="6" presetClass="entr" presetSubtype="16"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5801" y="161880"/>
            <a:ext cx="10396882" cy="1151965"/>
          </a:xfrm>
        </p:spPr>
        <p:txBody>
          <a:bodyPr/>
          <a:lstStyle/>
          <a:p>
            <a:r>
              <a:rPr lang="pl-PL" b="1" dirty="0">
                <a:effectLst>
                  <a:outerShdw blurRad="38100" dist="38100" dir="2700000" algn="tl">
                    <a:srgbClr val="000000">
                      <a:alpha val="43137"/>
                    </a:srgbClr>
                  </a:outerShdw>
                </a:effectLst>
              </a:rPr>
              <a:t>Dom  dziennego  pobytu</a:t>
            </a:r>
          </a:p>
        </p:txBody>
      </p:sp>
      <p:sp>
        <p:nvSpPr>
          <p:cNvPr id="3" name="Symbol zastępczy zawartości 2"/>
          <p:cNvSpPr>
            <a:spLocks noGrp="1"/>
          </p:cNvSpPr>
          <p:nvPr>
            <p:ph idx="1"/>
          </p:nvPr>
        </p:nvSpPr>
        <p:spPr>
          <a:xfrm>
            <a:off x="685800" y="558154"/>
            <a:ext cx="10396883" cy="3311189"/>
          </a:xfrm>
        </p:spPr>
        <p:txBody>
          <a:bodyPr/>
          <a:lstStyle/>
          <a:p>
            <a:pPr marL="0" indent="0">
              <a:buNone/>
            </a:pPr>
            <a:r>
              <a:rPr lang="pl-PL" sz="2800" dirty="0"/>
              <a:t>W  Pyskowicach przy ul. Cichej mieści się Dom dziennego pobytu zapewniający seniorom opiekę oraz organizacje zajęć w  ciągu dnia.</a:t>
            </a:r>
          </a:p>
          <a:p>
            <a:pPr marL="0" indent="0">
              <a:buNone/>
            </a:pPr>
            <a:endParaRPr lang="pl-PL" dirty="0"/>
          </a:p>
        </p:txBody>
      </p:sp>
      <p:pic>
        <p:nvPicPr>
          <p:cNvPr id="4" name="Picture 3">
            <a:extLst>
              <a:ext uri="{FF2B5EF4-FFF2-40B4-BE49-F238E27FC236}">
                <a16:creationId xmlns:a16="http://schemas.microsoft.com/office/drawing/2014/main" id="{1424B6DA-0A77-44FB-BB48-4D06990FB2F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75964" y="2475578"/>
            <a:ext cx="5219114" cy="35309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Symbol zastępczy stopki 4">
            <a:extLst>
              <a:ext uri="{FF2B5EF4-FFF2-40B4-BE49-F238E27FC236}">
                <a16:creationId xmlns:a16="http://schemas.microsoft.com/office/drawing/2014/main" id="{D4BD1597-80C3-4CD9-8C5C-EE8E1DF1C68F}"/>
              </a:ext>
            </a:extLst>
          </p:cNvPr>
          <p:cNvSpPr>
            <a:spLocks noGrp="1"/>
          </p:cNvSpPr>
          <p:nvPr>
            <p:ph type="ftr" sz="quarter" idx="11"/>
          </p:nvPr>
        </p:nvSpPr>
        <p:spPr/>
        <p:txBody>
          <a:bodyPr/>
          <a:lstStyle/>
          <a:p>
            <a:r>
              <a:rPr lang="pl-PL" sz="1400" dirty="0">
                <a:solidFill>
                  <a:schemeClr val="tx1"/>
                </a:solidFill>
              </a:rPr>
              <a:t>zdjęcia: źródło własne</a:t>
            </a:r>
            <a:endParaRPr lang="pl-PL" sz="1400" dirty="0"/>
          </a:p>
        </p:txBody>
      </p:sp>
    </p:spTree>
    <p:extLst>
      <p:ext uri="{BB962C8B-B14F-4D97-AF65-F5344CB8AC3E}">
        <p14:creationId xmlns:p14="http://schemas.microsoft.com/office/powerpoint/2010/main" val="42911352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effectLst>
                  <a:outerShdw blurRad="38100" dist="38100" dir="2700000" algn="tl">
                    <a:srgbClr val="000000">
                      <a:alpha val="43137"/>
                    </a:srgbClr>
                  </a:outerShdw>
                </a:effectLst>
              </a:rPr>
              <a:t>Nasze  zainteresowania  oraz  aktywności</a:t>
            </a:r>
          </a:p>
        </p:txBody>
      </p:sp>
      <p:sp>
        <p:nvSpPr>
          <p:cNvPr id="3" name="Symbol zastępczy zawartości 2"/>
          <p:cNvSpPr>
            <a:spLocks noGrp="1"/>
          </p:cNvSpPr>
          <p:nvPr>
            <p:ph idx="1"/>
          </p:nvPr>
        </p:nvSpPr>
        <p:spPr/>
        <p:txBody>
          <a:bodyPr>
            <a:normAutofit/>
          </a:bodyPr>
          <a:lstStyle/>
          <a:p>
            <a:pPr marL="0" indent="0">
              <a:buNone/>
            </a:pPr>
            <a:r>
              <a:rPr lang="pl-PL" sz="3200" dirty="0"/>
              <a:t>Członkowie naszej grupy również  aktywnie  uczestniczą w  życiu  społeczno-kulturalnym naszej  miejscowości. Sprzyjają ku temu warunki w Pyskowicach umożliwiające rozwój naszych  pasji.</a:t>
            </a:r>
          </a:p>
        </p:txBody>
      </p:sp>
      <p:sp>
        <p:nvSpPr>
          <p:cNvPr id="4" name="Symbol zastępczy stopki 3">
            <a:extLst>
              <a:ext uri="{FF2B5EF4-FFF2-40B4-BE49-F238E27FC236}">
                <a16:creationId xmlns:a16="http://schemas.microsoft.com/office/drawing/2014/main" id="{7278067E-F037-41C2-89ED-E8FF19BE6BAB}"/>
              </a:ext>
            </a:extLst>
          </p:cNvPr>
          <p:cNvSpPr>
            <a:spLocks noGrp="1"/>
          </p:cNvSpPr>
          <p:nvPr>
            <p:ph type="ftr" sz="quarter" idx="11"/>
          </p:nvPr>
        </p:nvSpPr>
        <p:spPr/>
        <p:txBody>
          <a:bodyPr/>
          <a:lstStyle/>
          <a:p>
            <a:endParaRPr lang="pl-PL"/>
          </a:p>
        </p:txBody>
      </p:sp>
    </p:spTree>
    <p:extLst>
      <p:ext uri="{BB962C8B-B14F-4D97-AF65-F5344CB8AC3E}">
        <p14:creationId xmlns:p14="http://schemas.microsoft.com/office/powerpoint/2010/main" val="3170314202"/>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effectLst>
                  <a:outerShdw blurRad="38100" dist="38100" dir="2700000" algn="tl">
                    <a:srgbClr val="000000">
                      <a:alpha val="43137"/>
                    </a:srgbClr>
                  </a:outerShdw>
                </a:effectLst>
              </a:rPr>
              <a:t>Robótki  szydełkowe  pani  Wiesławy</a:t>
            </a:r>
            <a:br>
              <a:rPr lang="pl-PL" b="1" dirty="0"/>
            </a:br>
            <a:endParaRPr lang="pl-PL" b="1" dirty="0"/>
          </a:p>
        </p:txBody>
      </p:sp>
      <p:pic>
        <p:nvPicPr>
          <p:cNvPr id="4" name="Picture 8">
            <a:extLst>
              <a:ext uri="{FF2B5EF4-FFF2-40B4-BE49-F238E27FC236}">
                <a16:creationId xmlns:a16="http://schemas.microsoft.com/office/drawing/2014/main" id="{E68DE1D8-03F2-4BDF-9C9A-9E7FFA836832}"/>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06802" y="1416074"/>
            <a:ext cx="4754879" cy="47561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Symbol zastępczy stopki 4">
            <a:extLst>
              <a:ext uri="{FF2B5EF4-FFF2-40B4-BE49-F238E27FC236}">
                <a16:creationId xmlns:a16="http://schemas.microsoft.com/office/drawing/2014/main" id="{043E29E5-0CF8-47C5-AB51-7C13ADBDCA06}"/>
              </a:ext>
            </a:extLst>
          </p:cNvPr>
          <p:cNvSpPr>
            <a:spLocks noGrp="1"/>
          </p:cNvSpPr>
          <p:nvPr>
            <p:ph type="ftr" sz="quarter" idx="11"/>
          </p:nvPr>
        </p:nvSpPr>
        <p:spPr/>
        <p:txBody>
          <a:bodyPr/>
          <a:lstStyle/>
          <a:p>
            <a:r>
              <a:rPr lang="pl-PL" sz="1400" dirty="0">
                <a:solidFill>
                  <a:schemeClr val="tx1"/>
                </a:solidFill>
              </a:rPr>
              <a:t>zdjęcia: źródło własne</a:t>
            </a:r>
            <a:endParaRPr lang="pl-PL" sz="1400" dirty="0"/>
          </a:p>
        </p:txBody>
      </p:sp>
    </p:spTree>
    <p:extLst>
      <p:ext uri="{BB962C8B-B14F-4D97-AF65-F5344CB8AC3E}">
        <p14:creationId xmlns:p14="http://schemas.microsoft.com/office/powerpoint/2010/main" val="6103213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par>
                                <p:cTn id="27" presetID="26"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80">
                                          <p:stCondLst>
                                            <p:cond delay="0"/>
                                          </p:stCondLst>
                                        </p:cTn>
                                        <p:tgtEl>
                                          <p:spTgt spid="5"/>
                                        </p:tgtEl>
                                      </p:cBhvr>
                                    </p:animEffect>
                                    <p:anim calcmode="lin" valueType="num">
                                      <p:cBhvr>
                                        <p:cTn id="3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5" dur="26">
                                          <p:stCondLst>
                                            <p:cond delay="650"/>
                                          </p:stCondLst>
                                        </p:cTn>
                                        <p:tgtEl>
                                          <p:spTgt spid="5"/>
                                        </p:tgtEl>
                                      </p:cBhvr>
                                      <p:to x="100000" y="60000"/>
                                    </p:animScale>
                                    <p:animScale>
                                      <p:cBhvr>
                                        <p:cTn id="36" dur="166" decel="50000">
                                          <p:stCondLst>
                                            <p:cond delay="676"/>
                                          </p:stCondLst>
                                        </p:cTn>
                                        <p:tgtEl>
                                          <p:spTgt spid="5"/>
                                        </p:tgtEl>
                                      </p:cBhvr>
                                      <p:to x="100000" y="100000"/>
                                    </p:animScale>
                                    <p:animScale>
                                      <p:cBhvr>
                                        <p:cTn id="37" dur="26">
                                          <p:stCondLst>
                                            <p:cond delay="1312"/>
                                          </p:stCondLst>
                                        </p:cTn>
                                        <p:tgtEl>
                                          <p:spTgt spid="5"/>
                                        </p:tgtEl>
                                      </p:cBhvr>
                                      <p:to x="100000" y="80000"/>
                                    </p:animScale>
                                    <p:animScale>
                                      <p:cBhvr>
                                        <p:cTn id="38" dur="166" decel="50000">
                                          <p:stCondLst>
                                            <p:cond delay="1338"/>
                                          </p:stCondLst>
                                        </p:cTn>
                                        <p:tgtEl>
                                          <p:spTgt spid="5"/>
                                        </p:tgtEl>
                                      </p:cBhvr>
                                      <p:to x="100000" y="100000"/>
                                    </p:animScale>
                                    <p:animScale>
                                      <p:cBhvr>
                                        <p:cTn id="39" dur="26">
                                          <p:stCondLst>
                                            <p:cond delay="1642"/>
                                          </p:stCondLst>
                                        </p:cTn>
                                        <p:tgtEl>
                                          <p:spTgt spid="5"/>
                                        </p:tgtEl>
                                      </p:cBhvr>
                                      <p:to x="100000" y="90000"/>
                                    </p:animScale>
                                    <p:animScale>
                                      <p:cBhvr>
                                        <p:cTn id="40" dur="166" decel="50000">
                                          <p:stCondLst>
                                            <p:cond delay="1668"/>
                                          </p:stCondLst>
                                        </p:cTn>
                                        <p:tgtEl>
                                          <p:spTgt spid="5"/>
                                        </p:tgtEl>
                                      </p:cBhvr>
                                      <p:to x="100000" y="100000"/>
                                    </p:animScale>
                                    <p:animScale>
                                      <p:cBhvr>
                                        <p:cTn id="41" dur="26">
                                          <p:stCondLst>
                                            <p:cond delay="1808"/>
                                          </p:stCondLst>
                                        </p:cTn>
                                        <p:tgtEl>
                                          <p:spTgt spid="5"/>
                                        </p:tgtEl>
                                      </p:cBhvr>
                                      <p:to x="100000" y="95000"/>
                                    </p:animScale>
                                    <p:animScale>
                                      <p:cBhvr>
                                        <p:cTn id="42"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5801" y="165296"/>
            <a:ext cx="10396882" cy="1151965"/>
          </a:xfrm>
        </p:spPr>
        <p:txBody>
          <a:bodyPr/>
          <a:lstStyle/>
          <a:p>
            <a:r>
              <a:rPr lang="pl-PL" b="1" dirty="0">
                <a:effectLst>
                  <a:outerShdw blurRad="38100" dist="38100" dir="2700000" algn="tl">
                    <a:srgbClr val="000000">
                      <a:alpha val="43137"/>
                    </a:srgbClr>
                  </a:outerShdw>
                </a:effectLst>
              </a:rPr>
              <a:t>Hafty  krzyżykowy</a:t>
            </a:r>
          </a:p>
        </p:txBody>
      </p:sp>
      <p:pic>
        <p:nvPicPr>
          <p:cNvPr id="4" name="Picture 11">
            <a:extLst>
              <a:ext uri="{FF2B5EF4-FFF2-40B4-BE49-F238E27FC236}">
                <a16:creationId xmlns:a16="http://schemas.microsoft.com/office/drawing/2014/main" id="{CEB48C2F-13A1-406E-BE79-D2AAD60C3232}"/>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179300" y="1451536"/>
            <a:ext cx="4928280" cy="471392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Symbol zastępczy stopki 4">
            <a:extLst>
              <a:ext uri="{FF2B5EF4-FFF2-40B4-BE49-F238E27FC236}">
                <a16:creationId xmlns:a16="http://schemas.microsoft.com/office/drawing/2014/main" id="{88B626DB-366C-4C53-AD17-2E4A107144AF}"/>
              </a:ext>
            </a:extLst>
          </p:cNvPr>
          <p:cNvSpPr>
            <a:spLocks noGrp="1"/>
          </p:cNvSpPr>
          <p:nvPr>
            <p:ph type="ftr" sz="quarter" idx="11"/>
          </p:nvPr>
        </p:nvSpPr>
        <p:spPr/>
        <p:txBody>
          <a:bodyPr/>
          <a:lstStyle/>
          <a:p>
            <a:r>
              <a:rPr lang="pl-PL" sz="1400" dirty="0">
                <a:solidFill>
                  <a:schemeClr val="tx1"/>
                </a:solidFill>
              </a:rPr>
              <a:t>zdjęcia: źródło własne</a:t>
            </a:r>
            <a:endParaRPr lang="pl-PL" sz="1400" dirty="0"/>
          </a:p>
        </p:txBody>
      </p:sp>
    </p:spTree>
    <p:extLst>
      <p:ext uri="{BB962C8B-B14F-4D97-AF65-F5344CB8AC3E}">
        <p14:creationId xmlns:p14="http://schemas.microsoft.com/office/powerpoint/2010/main" val="40607205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ydarzenie główne">
  <a:themeElements>
    <a:clrScheme name="Wydarzenie główne">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Wydarzenie główne">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łęboki cień">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1">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TM04033927[[fn=Wydarzenie główne]]</Template>
  <TotalTime>324</TotalTime>
  <Words>464</Words>
  <Application>Microsoft Office PowerPoint</Application>
  <PresentationFormat>Panoramiczny</PresentationFormat>
  <Paragraphs>61</Paragraphs>
  <Slides>19</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19</vt:i4>
      </vt:variant>
    </vt:vector>
  </HeadingPairs>
  <TitlesOfParts>
    <vt:vector size="24" baseType="lpstr">
      <vt:lpstr>Arial</vt:lpstr>
      <vt:lpstr>Calibri</vt:lpstr>
      <vt:lpstr>Impact</vt:lpstr>
      <vt:lpstr>Times New Roman</vt:lpstr>
      <vt:lpstr>Wydarzenie główne</vt:lpstr>
      <vt:lpstr>Pyskowice miasto przyjazne seniorom</vt:lpstr>
      <vt:lpstr>Pyskowice</vt:lpstr>
      <vt:lpstr>Pyskowice</vt:lpstr>
      <vt:lpstr>Pyskowice dla seniorów</vt:lpstr>
      <vt:lpstr>Klub  Seniora</vt:lpstr>
      <vt:lpstr>Dom  dziennego  pobytu</vt:lpstr>
      <vt:lpstr>Nasze  zainteresowania  oraz  aktywności</vt:lpstr>
      <vt:lpstr>Robótki  szydełkowe  pani  Wiesławy </vt:lpstr>
      <vt:lpstr>Hafty  krzyżykowy</vt:lpstr>
      <vt:lpstr>Ogródek  działkowy pani Krystyny i pana Mariana</vt:lpstr>
      <vt:lpstr>Ogrody</vt:lpstr>
      <vt:lpstr>Podróże pani Marii</vt:lpstr>
      <vt:lpstr>Podróże</vt:lpstr>
      <vt:lpstr>Znane  osobistości</vt:lpstr>
      <vt:lpstr>Krzysztof Podolski</vt:lpstr>
      <vt:lpstr>Nasz lokalny patriotyzm</vt:lpstr>
      <vt:lpstr>NASZA GRUPA NA KURSIE KOMPUTEROWYM</vt:lpstr>
      <vt:lpstr>Projekt  przygotowali:</vt:lpstr>
      <vt:lpstr>ŹRÓDŁA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Pyskowice miasto przyjazne seniorom</dc:title>
  <dc:creator>szkolenie</dc:creator>
  <cp:lastModifiedBy>Katarzyna Piątek</cp:lastModifiedBy>
  <cp:revision>32</cp:revision>
  <dcterms:created xsi:type="dcterms:W3CDTF">2019-12-11T14:27:46Z</dcterms:created>
  <dcterms:modified xsi:type="dcterms:W3CDTF">2020-01-08T13:58:36Z</dcterms:modified>
</cp:coreProperties>
</file>