
<file path=[Content_Types].xml><?xml version="1.0" encoding="utf-8"?>
<Types xmlns="http://schemas.openxmlformats.org/package/2006/content-types">
  <Default Extension="mp3" ContentType="audio/mpeg"/>
  <Default Extension="png" ContentType="image/png"/>
  <Default Extension="m4a" ContentType="audio/mp4"/>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50"/>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Lst>
  <p:sldSz cx="9144000" cy="5143500" type="screen16x9"/>
  <p:notesSz cx="6858000" cy="9144000"/>
  <p:embeddedFontLst>
    <p:embeddedFont>
      <p:font typeface="Calibri" panose="020F0502020204030204" pitchFamily="34" charset="0"/>
      <p:regular r:id="rId51"/>
      <p:bold r:id="rId52"/>
      <p:italic r:id="rId53"/>
      <p:boldItalic r:id="rId54"/>
    </p:embeddedFont>
    <p:embeddedFont>
      <p:font typeface="Georgia" panose="02040502050405020303" pitchFamily="18" charset="0"/>
      <p:regular r:id="rId55"/>
      <p:bold r:id="rId56"/>
      <p:italic r:id="rId57"/>
      <p:boldItalic r:id="rId58"/>
    </p:embeddedFont>
    <p:embeddedFont>
      <p:font typeface="Nunito" pitchFamily="2"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170">
          <p15:clr>
            <a:srgbClr val="9AA0A6"/>
          </p15:clr>
        </p15:guide>
        <p15:guide id="4" orient="horz" pos="340">
          <p15:clr>
            <a:srgbClr val="9AA0A6"/>
          </p15:clr>
        </p15:guide>
        <p15:guide id="5" orient="horz" pos="397">
          <p15:clr>
            <a:srgbClr val="9AA0A6"/>
          </p15:clr>
        </p15:guide>
        <p15:guide id="6" orient="horz" pos="62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68" autoAdjust="0"/>
    <p:restoredTop sz="94650"/>
  </p:normalViewPr>
  <p:slideViewPr>
    <p:cSldViewPr snapToGrid="0">
      <p:cViewPr varScale="1">
        <p:scale>
          <a:sx n="157" d="100"/>
          <a:sy n="157" d="100"/>
        </p:scale>
        <p:origin x="168" y="216"/>
      </p:cViewPr>
      <p:guideLst>
        <p:guide orient="horz" pos="1620"/>
        <p:guide pos="2880"/>
        <p:guide orient="horz" pos="170"/>
        <p:guide orient="horz" pos="340"/>
        <p:guide orient="horz" pos="397"/>
        <p:guide orient="horz" pos="62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6bac3552c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6bac3552c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6bac3552c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6bac3552c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6bac3552ce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6bac3552ce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6bae1cc11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6bae1cc11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6bae1cc11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6bae1cc11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6bae1cc119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6bae1cc119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6bae1cc11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6bae1cc11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6bae1cc119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6bae1cc119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6bae1cc119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6bae1cc119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6bae1cc11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6bae1cc11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70cbb16fb6_6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70cbb16fb6_6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6bb325fa39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6bb325fa3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75afd6af3c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75afd6af3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75afd6af3c_2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75afd6af3c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75afd6af3c_2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75afd6af3c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75afd6af3c_2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75afd6af3c_2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75afd6af3c_2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75afd6af3c_2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75afd6af3c_2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75afd6af3c_2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70cbb16fae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70cbb16fae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75b2a1e26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75b2a1e26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75b2a1e26a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75b2a1e26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75afd6af3c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75afd6af3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5b2a1e26a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5b2a1e26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75b2a1e26a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75b2a1e26a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75b2a1e26a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75b2a1e26a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7598b5326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7598b5326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70cbb16fb6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70cbb16fb6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6bcf1b0461_4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6bcf1b0461_4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6bcf1b0461_7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6bcf1b0461_7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6bcf1b0461_7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6bcf1b0461_7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6bcf1b0461_9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6bcf1b0461_9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6bcf1b0461_9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6bcf1b0461_9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6bab6a7c4d_0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6bab6a7c4d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bcf1b0461_1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bcf1b0461_1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6bcf1b0461_1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6bcf1b0461_1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6bcf1b0461_13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6bcf1b0461_13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6bcf1b0461_13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6bcf1b0461_13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6bd476e6a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6bd476e6a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75c1c1ac7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75c1c1ac7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75c1c1ac7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75c1c1ac7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6bb325fa39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6bb325fa39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6bab6a7c4d_0_7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6bab6a7c4d_0_7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6bab6a7c4d_0_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6bab6a7c4d_0_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6bab6a7c4d_0_10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6bab6a7c4d_0_10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6bab6a7c4d_0_1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6bab6a7c4d_0_1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Autofit/>
          </a:bodyPr>
          <a:lstStyle>
            <a:lvl1pPr marL="457200" lvl="0" indent="-311150" algn="ctr">
              <a:spcBef>
                <a:spcPts val="0"/>
              </a:spcBef>
              <a:spcAft>
                <a:spcPts val="0"/>
              </a:spcAft>
              <a:buSzPts val="1300"/>
              <a:buChar char="●"/>
              <a:defRPr/>
            </a:lvl1pPr>
            <a:lvl2pPr marL="914400" lvl="1" indent="-298450" algn="ctr">
              <a:spcBef>
                <a:spcPts val="1600"/>
              </a:spcBef>
              <a:spcAft>
                <a:spcPts val="0"/>
              </a:spcAft>
              <a:buSzPts val="1100"/>
              <a:buChar char="○"/>
              <a:defRPr/>
            </a:lvl2pPr>
            <a:lvl3pPr marL="1371600" lvl="2" indent="-298450" algn="ctr">
              <a:spcBef>
                <a:spcPts val="1600"/>
              </a:spcBef>
              <a:spcAft>
                <a:spcPts val="0"/>
              </a:spcAft>
              <a:buSzPts val="1100"/>
              <a:buChar char="■"/>
              <a:defRPr/>
            </a:lvl3pPr>
            <a:lvl4pPr marL="1828800" lvl="3" indent="-298450" algn="ctr">
              <a:spcBef>
                <a:spcPts val="1600"/>
              </a:spcBef>
              <a:spcAft>
                <a:spcPts val="0"/>
              </a:spcAft>
              <a:buSzPts val="1100"/>
              <a:buChar char="●"/>
              <a:defRPr/>
            </a:lvl4pPr>
            <a:lvl5pPr marL="2286000" lvl="4" indent="-298450" algn="ctr">
              <a:spcBef>
                <a:spcPts val="1600"/>
              </a:spcBef>
              <a:spcAft>
                <a:spcPts val="0"/>
              </a:spcAft>
              <a:buSzPts val="1100"/>
              <a:buChar char="○"/>
              <a:defRPr/>
            </a:lvl5pPr>
            <a:lvl6pPr marL="2743200" lvl="5" indent="-298450" algn="ctr">
              <a:spcBef>
                <a:spcPts val="1600"/>
              </a:spcBef>
              <a:spcAft>
                <a:spcPts val="0"/>
              </a:spcAft>
              <a:buSzPts val="1100"/>
              <a:buChar char="■"/>
              <a:defRPr/>
            </a:lvl6pPr>
            <a:lvl7pPr marL="3200400" lvl="6" indent="-298450" algn="ctr">
              <a:spcBef>
                <a:spcPts val="1600"/>
              </a:spcBef>
              <a:spcAft>
                <a:spcPts val="0"/>
              </a:spcAft>
              <a:buSzPts val="1100"/>
              <a:buChar char="●"/>
              <a:defRPr/>
            </a:lvl7pPr>
            <a:lvl8pPr marL="3657600" lvl="7" indent="-298450" algn="ctr">
              <a:spcBef>
                <a:spcPts val="1600"/>
              </a:spcBef>
              <a:spcAft>
                <a:spcPts val="0"/>
              </a:spcAft>
              <a:buSzPts val="1100"/>
              <a:buChar char="○"/>
              <a:defRPr/>
            </a:lvl8pPr>
            <a:lvl9pPr marL="4114800" lvl="8" indent="-298450" algn="ctr">
              <a:spcBef>
                <a:spcPts val="1600"/>
              </a:spcBef>
              <a:spcAft>
                <a:spcPts val="160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Autofit/>
          </a:bodyPr>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pl"/>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13.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16.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image" Target="../media/image19.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20.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image" Target="../media/image23.jp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24.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image" Target="../media/image27.jp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28.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image" Target="../media/image31.jp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image" Target="../media/image36.jp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png"/><Relationship Id="rId5" Type="http://schemas.openxmlformats.org/officeDocument/2006/relationships/image" Target="../media/image37.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image" Target="../media/image40.jp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44.jpg"/><Relationship Id="rId13" Type="http://schemas.openxmlformats.org/officeDocument/2006/relationships/image" Target="../media/image49.jpg"/><Relationship Id="rId3" Type="http://schemas.openxmlformats.org/officeDocument/2006/relationships/slideLayout" Target="../slideLayouts/slideLayout3.xml"/><Relationship Id="rId7" Type="http://schemas.openxmlformats.org/officeDocument/2006/relationships/image" Target="../media/image43.jpg"/><Relationship Id="rId12" Type="http://schemas.openxmlformats.org/officeDocument/2006/relationships/image" Target="../media/image48.jp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2.jpg"/><Relationship Id="rId11" Type="http://schemas.openxmlformats.org/officeDocument/2006/relationships/image" Target="../media/image47.jpg"/><Relationship Id="rId5" Type="http://schemas.openxmlformats.org/officeDocument/2006/relationships/image" Target="../media/image41.jpg"/><Relationship Id="rId10" Type="http://schemas.openxmlformats.org/officeDocument/2006/relationships/image" Target="../media/image46.jpg"/><Relationship Id="rId4" Type="http://schemas.openxmlformats.org/officeDocument/2006/relationships/notesSlide" Target="../notesSlides/notesSlide24.xml"/><Relationship Id="rId9" Type="http://schemas.openxmlformats.org/officeDocument/2006/relationships/image" Target="../media/image45.jpg"/><Relationship Id="rId1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png"/><Relationship Id="rId5" Type="http://schemas.openxmlformats.org/officeDocument/2006/relationships/image" Target="../media/image50.jp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image" Target="../media/image53.jp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image" Target="../media/image56.jp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png"/><Relationship Id="rId5" Type="http://schemas.openxmlformats.org/officeDocument/2006/relationships/image" Target="../media/image57.jp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image" Target="../media/image60.jp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png"/><Relationship Id="rId5" Type="http://schemas.openxmlformats.org/officeDocument/2006/relationships/image" Target="../media/image61.jp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slideLayout" Target="../slideLayouts/slideLayout3.xml"/><Relationship Id="rId7" Type="http://schemas.openxmlformats.org/officeDocument/2006/relationships/image" Target="../media/image64.jp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63.jpg"/><Relationship Id="rId5" Type="http://schemas.openxmlformats.org/officeDocument/2006/relationships/image" Target="../media/image62.png"/><Relationship Id="rId10" Type="http://schemas.openxmlformats.org/officeDocument/2006/relationships/image" Target="../media/image1.png"/><Relationship Id="rId4" Type="http://schemas.openxmlformats.org/officeDocument/2006/relationships/notesSlide" Target="../notesSlides/notesSlide31.xml"/><Relationship Id="rId9" Type="http://schemas.openxmlformats.org/officeDocument/2006/relationships/image" Target="../media/image66.jp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slideLayout" Target="../slideLayouts/slideLayout3.xml"/><Relationship Id="rId7" Type="http://schemas.openxmlformats.org/officeDocument/2006/relationships/image" Target="../media/image71.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notesSlide" Target="../notesSlides/notesSlide33.xml"/><Relationship Id="rId9"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png"/><Relationship Id="rId5" Type="http://schemas.openxmlformats.org/officeDocument/2006/relationships/image" Target="../media/image73.jp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77.jpg"/><Relationship Id="rId3" Type="http://schemas.openxmlformats.org/officeDocument/2006/relationships/slideLayout" Target="../slideLayouts/slideLayout3.xml"/><Relationship Id="rId7" Type="http://schemas.openxmlformats.org/officeDocument/2006/relationships/image" Target="../media/image76.jp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notesSlide" Target="../notesSlides/notesSlide35.xml"/><Relationship Id="rId9"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png"/><Relationship Id="rId5" Type="http://schemas.openxmlformats.org/officeDocument/2006/relationships/image" Target="../media/image78.jp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image" Target="../media/image81.jp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image" Target="../media/image87.jpg"/><Relationship Id="rId3" Type="http://schemas.openxmlformats.org/officeDocument/2006/relationships/slideLayout" Target="../slideLayouts/slideLayout3.xml"/><Relationship Id="rId7" Type="http://schemas.openxmlformats.org/officeDocument/2006/relationships/image" Target="../media/image86.jp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85.jpg"/><Relationship Id="rId5" Type="http://schemas.openxmlformats.org/officeDocument/2006/relationships/image" Target="../media/image84.jpg"/><Relationship Id="rId10" Type="http://schemas.openxmlformats.org/officeDocument/2006/relationships/image" Target="../media/image1.png"/><Relationship Id="rId4" Type="http://schemas.openxmlformats.org/officeDocument/2006/relationships/notesSlide" Target="../notesSlides/notesSlide39.xml"/><Relationship Id="rId9" Type="http://schemas.openxmlformats.org/officeDocument/2006/relationships/image" Target="../media/image88.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90.jpg"/><Relationship Id="rId5" Type="http://schemas.openxmlformats.org/officeDocument/2006/relationships/image" Target="../media/image89.jp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image" Target="../media/image94.jpg"/><Relationship Id="rId3" Type="http://schemas.openxmlformats.org/officeDocument/2006/relationships/slideLayout" Target="../slideLayouts/slideLayout3.xml"/><Relationship Id="rId7" Type="http://schemas.openxmlformats.org/officeDocument/2006/relationships/image" Target="../media/image93.jp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92.jpg"/><Relationship Id="rId5" Type="http://schemas.openxmlformats.org/officeDocument/2006/relationships/image" Target="../media/image91.jpg"/><Relationship Id="rId4" Type="http://schemas.openxmlformats.org/officeDocument/2006/relationships/notesSlide" Target="../notesSlides/notesSlide41.xml"/><Relationship Id="rId9"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96.jpg"/><Relationship Id="rId5" Type="http://schemas.openxmlformats.org/officeDocument/2006/relationships/image" Target="../media/image95.jp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image" Target="../media/image99.jp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98.jpg"/><Relationship Id="rId5" Type="http://schemas.openxmlformats.org/officeDocument/2006/relationships/image" Target="../media/image97.jp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8" Type="http://schemas.openxmlformats.org/officeDocument/2006/relationships/image" Target="../media/image103.jpg"/><Relationship Id="rId3" Type="http://schemas.openxmlformats.org/officeDocument/2006/relationships/slideLayout" Target="../slideLayouts/slideLayout3.xml"/><Relationship Id="rId7" Type="http://schemas.openxmlformats.org/officeDocument/2006/relationships/image" Target="../media/image102.jp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101.jpg"/><Relationship Id="rId5" Type="http://schemas.openxmlformats.org/officeDocument/2006/relationships/image" Target="../media/image100.jpg"/><Relationship Id="rId10" Type="http://schemas.openxmlformats.org/officeDocument/2006/relationships/image" Target="../media/image1.png"/><Relationship Id="rId4" Type="http://schemas.openxmlformats.org/officeDocument/2006/relationships/notesSlide" Target="../notesSlides/notesSlide44.xml"/><Relationship Id="rId9" Type="http://schemas.openxmlformats.org/officeDocument/2006/relationships/image" Target="../media/image104.jp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4.mp4"/><Relationship Id="rId1" Type="http://schemas.microsoft.com/office/2007/relationships/media" Target="../media/media44.mp4"/><Relationship Id="rId5" Type="http://schemas.openxmlformats.org/officeDocument/2006/relationships/image" Target="../media/image105.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1.png"/><Relationship Id="rId5" Type="http://schemas.openxmlformats.org/officeDocument/2006/relationships/image" Target="../media/image106.jp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8" Type="http://schemas.openxmlformats.org/officeDocument/2006/relationships/image" Target="../media/image111.jpg"/><Relationship Id="rId3" Type="http://schemas.openxmlformats.org/officeDocument/2006/relationships/slideLayout" Target="../slideLayouts/slideLayout5.xml"/><Relationship Id="rId7" Type="http://schemas.openxmlformats.org/officeDocument/2006/relationships/image" Target="../media/image110.jp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109.jpg"/><Relationship Id="rId5" Type="http://schemas.openxmlformats.org/officeDocument/2006/relationships/image" Target="../media/image108.jpg"/><Relationship Id="rId10" Type="http://schemas.openxmlformats.org/officeDocument/2006/relationships/image" Target="../media/image1.png"/><Relationship Id="rId4" Type="http://schemas.openxmlformats.org/officeDocument/2006/relationships/image" Target="../media/image107.jpg"/><Relationship Id="rId9" Type="http://schemas.openxmlformats.org/officeDocument/2006/relationships/image" Target="../media/image11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10.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3"/>
          <p:cNvSpPr txBox="1">
            <a:spLocks noGrp="1"/>
          </p:cNvSpPr>
          <p:nvPr>
            <p:ph type="ctrTitle"/>
          </p:nvPr>
        </p:nvSpPr>
        <p:spPr>
          <a:xfrm>
            <a:off x="1891350" y="1389999"/>
            <a:ext cx="5361300" cy="168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 dirty="0"/>
              <a:t>Prezentacja w ramach projektu Śląska Akademia Senior@</a:t>
            </a:r>
            <a:endParaRPr dirty="0"/>
          </a:p>
        </p:txBody>
      </p:sp>
      <p:sp>
        <p:nvSpPr>
          <p:cNvPr id="129" name="Google Shape;129;p13"/>
          <p:cNvSpPr txBox="1">
            <a:spLocks noGrp="1"/>
          </p:cNvSpPr>
          <p:nvPr>
            <p:ph type="subTitle" idx="1"/>
          </p:nvPr>
        </p:nvSpPr>
        <p:spPr>
          <a:xfrm>
            <a:off x="1891350" y="3284021"/>
            <a:ext cx="5361300" cy="789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l" sz="1800" b="1"/>
              <a:t>Grupa 279</a:t>
            </a:r>
            <a:endParaRPr sz="1800" b="1"/>
          </a:p>
          <a:p>
            <a:pPr marL="0" lvl="0" indent="0" algn="ctr" rtl="0">
              <a:spcBef>
                <a:spcPts val="0"/>
              </a:spcBef>
              <a:spcAft>
                <a:spcPts val="0"/>
              </a:spcAft>
              <a:buNone/>
            </a:pPr>
            <a:r>
              <a:rPr lang="pl" sz="1800" b="1"/>
              <a:t>Pyskowice 2019</a:t>
            </a:r>
            <a:endParaRPr sz="1800" b="1"/>
          </a:p>
          <a:p>
            <a:pPr marL="0" lvl="0" indent="0" algn="ctr" rtl="0">
              <a:spcBef>
                <a:spcPts val="0"/>
              </a:spcBef>
              <a:spcAft>
                <a:spcPts val="0"/>
              </a:spcAft>
              <a:buNone/>
            </a:pPr>
            <a:endParaRPr sz="1800" b="1"/>
          </a:p>
        </p:txBody>
      </p:sp>
      <p:pic>
        <p:nvPicPr>
          <p:cNvPr id="4" name="Прекрасному человеку с добрым сердцем и красивой душой">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232727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3"/>
          <p:cNvSpPr txBox="1">
            <a:spLocks noGrp="1"/>
          </p:cNvSpPr>
          <p:nvPr>
            <p:ph type="body" idx="1"/>
          </p:nvPr>
        </p:nvSpPr>
        <p:spPr>
          <a:xfrm>
            <a:off x="819150" y="630000"/>
            <a:ext cx="3242700" cy="380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latin typeface="Georgia"/>
              <a:ea typeface="Georgia"/>
              <a:cs typeface="Georgia"/>
              <a:sym typeface="Georgia"/>
            </a:endParaRPr>
          </a:p>
          <a:p>
            <a:pPr marL="0" lvl="0" indent="0" algn="l" rtl="0">
              <a:spcBef>
                <a:spcPts val="1600"/>
              </a:spcBef>
              <a:spcAft>
                <a:spcPts val="0"/>
              </a:spcAft>
              <a:buNone/>
            </a:pPr>
            <a:endParaRPr sz="1800">
              <a:latin typeface="Georgia"/>
              <a:ea typeface="Georgia"/>
              <a:cs typeface="Georgia"/>
              <a:sym typeface="Georgia"/>
            </a:endParaRPr>
          </a:p>
          <a:p>
            <a:pPr marL="0" lvl="0" indent="0" algn="ctr" rtl="0">
              <a:spcBef>
                <a:spcPts val="1600"/>
              </a:spcBef>
              <a:spcAft>
                <a:spcPts val="1600"/>
              </a:spcAft>
              <a:buNone/>
            </a:pPr>
            <a:r>
              <a:rPr lang="pl" sz="1800" b="1">
                <a:latin typeface="Georgia"/>
                <a:ea typeface="Georgia"/>
                <a:cs typeface="Georgia"/>
                <a:sym typeface="Georgia"/>
              </a:rPr>
              <a:t>Teraz przemieszczamy się do miniatury Katedry Św. Krzyża w Opolu zachwycając się wiernością szczegółów między innymi dwóch wież.</a:t>
            </a:r>
            <a:endParaRPr sz="1800" b="1">
              <a:latin typeface="Georgia"/>
              <a:ea typeface="Georgia"/>
              <a:cs typeface="Georgia"/>
              <a:sym typeface="Georgia"/>
            </a:endParaRPr>
          </a:p>
        </p:txBody>
      </p:sp>
      <p:pic>
        <p:nvPicPr>
          <p:cNvPr id="191" name="Google Shape;191;p23"/>
          <p:cNvPicPr preferRelativeResize="0"/>
          <p:nvPr/>
        </p:nvPicPr>
        <p:blipFill>
          <a:blip r:embed="rId5">
            <a:alphaModFix/>
          </a:blip>
          <a:stretch>
            <a:fillRect/>
          </a:stretch>
        </p:blipFill>
        <p:spPr>
          <a:xfrm>
            <a:off x="4572000" y="436250"/>
            <a:ext cx="3880800" cy="4208700"/>
          </a:xfrm>
          <a:prstGeom prst="roundRect">
            <a:avLst>
              <a:gd name="adj" fmla="val 16667"/>
            </a:avLst>
          </a:prstGeom>
          <a:noFill/>
          <a:ln>
            <a:noFill/>
          </a:ln>
        </p:spPr>
      </p:pic>
      <p:pic>
        <p:nvPicPr>
          <p:cNvPr id="5" name="20191212_00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3264" y="325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4"/>
          <p:cNvSpPr txBox="1">
            <a:spLocks noGrp="1"/>
          </p:cNvSpPr>
          <p:nvPr>
            <p:ph type="body" idx="1"/>
          </p:nvPr>
        </p:nvSpPr>
        <p:spPr>
          <a:xfrm>
            <a:off x="3183625" y="270000"/>
            <a:ext cx="2603100" cy="45273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1800">
              <a:latin typeface="Georgia"/>
              <a:ea typeface="Georgia"/>
              <a:cs typeface="Georgia"/>
              <a:sym typeface="Georgia"/>
            </a:endParaRPr>
          </a:p>
          <a:p>
            <a:pPr marL="0" lvl="0" indent="0" algn="ctr" rtl="0">
              <a:lnSpc>
                <a:spcPct val="100000"/>
              </a:lnSpc>
              <a:spcBef>
                <a:spcPts val="100"/>
              </a:spcBef>
              <a:spcAft>
                <a:spcPts val="0"/>
              </a:spcAft>
              <a:buNone/>
            </a:pPr>
            <a:endParaRPr sz="1400" b="1">
              <a:latin typeface="Georgia"/>
              <a:ea typeface="Georgia"/>
              <a:cs typeface="Georgia"/>
              <a:sym typeface="Georgia"/>
            </a:endParaRPr>
          </a:p>
          <a:p>
            <a:pPr marL="0" lvl="0" indent="0" algn="ctr" rtl="0">
              <a:lnSpc>
                <a:spcPct val="100000"/>
              </a:lnSpc>
              <a:spcBef>
                <a:spcPts val="100"/>
              </a:spcBef>
              <a:spcAft>
                <a:spcPts val="0"/>
              </a:spcAft>
              <a:buNone/>
            </a:pPr>
            <a:endParaRPr sz="1400" b="1">
              <a:latin typeface="Georgia"/>
              <a:ea typeface="Georgia"/>
              <a:cs typeface="Georgia"/>
              <a:sym typeface="Georgia"/>
            </a:endParaRPr>
          </a:p>
          <a:p>
            <a:pPr marL="0" lvl="0" indent="0" algn="ctr" rtl="0">
              <a:lnSpc>
                <a:spcPct val="100000"/>
              </a:lnSpc>
              <a:spcBef>
                <a:spcPts val="100"/>
              </a:spcBef>
              <a:spcAft>
                <a:spcPts val="100"/>
              </a:spcAft>
              <a:buNone/>
            </a:pPr>
            <a:r>
              <a:rPr lang="pl" sz="1400" b="1">
                <a:latin typeface="Georgia"/>
                <a:ea typeface="Georgia"/>
                <a:cs typeface="Georgia"/>
                <a:sym typeface="Georgia"/>
              </a:rPr>
              <a:t>Obecny kościół powstał w XV wieku. Dzięki wieżom o wysokości 73 metrów jest najwyższą budowlą w mieście. Katedra ma charakter gotycki a jej wieże zostały zbudowane w stylu neogotyckim. Ciekawostką są drzwi wykonane ze spiżu a sceny tam umieszczone przedstawiają historię miasta i kościoła.</a:t>
            </a:r>
            <a:endParaRPr sz="1400" b="1">
              <a:latin typeface="Georgia"/>
              <a:ea typeface="Georgia"/>
              <a:cs typeface="Georgia"/>
              <a:sym typeface="Georgia"/>
            </a:endParaRPr>
          </a:p>
        </p:txBody>
      </p:sp>
      <p:pic>
        <p:nvPicPr>
          <p:cNvPr id="197" name="Google Shape;197;p24"/>
          <p:cNvPicPr preferRelativeResize="0"/>
          <p:nvPr/>
        </p:nvPicPr>
        <p:blipFill>
          <a:blip r:embed="rId5">
            <a:alphaModFix/>
          </a:blip>
          <a:stretch>
            <a:fillRect/>
          </a:stretch>
        </p:blipFill>
        <p:spPr>
          <a:xfrm>
            <a:off x="378775" y="422250"/>
            <a:ext cx="2704200" cy="4143000"/>
          </a:xfrm>
          <a:prstGeom prst="roundRect">
            <a:avLst>
              <a:gd name="adj" fmla="val 16667"/>
            </a:avLst>
          </a:prstGeom>
          <a:noFill/>
          <a:ln>
            <a:noFill/>
          </a:ln>
        </p:spPr>
      </p:pic>
      <p:pic>
        <p:nvPicPr>
          <p:cNvPr id="198" name="Google Shape;198;p24"/>
          <p:cNvPicPr preferRelativeResize="0"/>
          <p:nvPr/>
        </p:nvPicPr>
        <p:blipFill>
          <a:blip r:embed="rId6">
            <a:alphaModFix/>
          </a:blip>
          <a:stretch>
            <a:fillRect/>
          </a:stretch>
        </p:blipFill>
        <p:spPr>
          <a:xfrm>
            <a:off x="5786725" y="422250"/>
            <a:ext cx="2820600" cy="4143000"/>
          </a:xfrm>
          <a:prstGeom prst="roundRect">
            <a:avLst>
              <a:gd name="adj" fmla="val 16667"/>
            </a:avLst>
          </a:prstGeom>
          <a:noFill/>
          <a:ln>
            <a:noFill/>
          </a:ln>
        </p:spPr>
      </p:pic>
      <p:pic>
        <p:nvPicPr>
          <p:cNvPr id="2" name="20191212_00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5"/>
          <p:cNvSpPr txBox="1">
            <a:spLocks noGrp="1"/>
          </p:cNvSpPr>
          <p:nvPr>
            <p:ph type="body" idx="1"/>
          </p:nvPr>
        </p:nvSpPr>
        <p:spPr>
          <a:xfrm>
            <a:off x="489275" y="3764550"/>
            <a:ext cx="8261100" cy="862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pl" sz="1800">
                <a:latin typeface="Georgia"/>
                <a:ea typeface="Georgia"/>
                <a:cs typeface="Georgia"/>
                <a:sym typeface="Georgia"/>
              </a:rPr>
              <a:t> </a:t>
            </a:r>
            <a:r>
              <a:rPr lang="pl" sz="1800" b="1">
                <a:latin typeface="Georgia"/>
                <a:ea typeface="Georgia"/>
                <a:cs typeface="Georgia"/>
                <a:sym typeface="Georgia"/>
              </a:rPr>
              <a:t>Sanktuarium Matki Bożej Częstochowskiej. Ta miniatura zachwyca swym rozmachem. Zatrzymujemy się przy niej na dłużej.</a:t>
            </a:r>
            <a:endParaRPr sz="1800" b="1">
              <a:latin typeface="Georgia"/>
              <a:ea typeface="Georgia"/>
              <a:cs typeface="Georgia"/>
              <a:sym typeface="Georgia"/>
            </a:endParaRPr>
          </a:p>
        </p:txBody>
      </p:sp>
      <p:pic>
        <p:nvPicPr>
          <p:cNvPr id="204" name="Google Shape;204;p25"/>
          <p:cNvPicPr preferRelativeResize="0"/>
          <p:nvPr/>
        </p:nvPicPr>
        <p:blipFill>
          <a:blip r:embed="rId5">
            <a:alphaModFix/>
          </a:blip>
          <a:stretch>
            <a:fillRect/>
          </a:stretch>
        </p:blipFill>
        <p:spPr>
          <a:xfrm>
            <a:off x="1239125" y="506275"/>
            <a:ext cx="6006000" cy="3070200"/>
          </a:xfrm>
          <a:prstGeom prst="roundRect">
            <a:avLst>
              <a:gd name="adj" fmla="val 16667"/>
            </a:avLst>
          </a:prstGeom>
          <a:noFill/>
          <a:ln>
            <a:noFill/>
          </a:ln>
        </p:spPr>
      </p:pic>
      <p:pic>
        <p:nvPicPr>
          <p:cNvPr id="2" name="20191212_00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6"/>
          <p:cNvSpPr txBox="1">
            <a:spLocks noGrp="1"/>
          </p:cNvSpPr>
          <p:nvPr>
            <p:ph type="body" idx="1"/>
          </p:nvPr>
        </p:nvSpPr>
        <p:spPr>
          <a:xfrm>
            <a:off x="819150" y="3218975"/>
            <a:ext cx="7505700" cy="1611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pl" sz="1800" b="1">
                <a:latin typeface="Georgia"/>
                <a:ea typeface="Georgia"/>
                <a:cs typeface="Georgia"/>
                <a:sym typeface="Georgia"/>
              </a:rPr>
              <a:t>Jasna Góra, sanktuarium kultu maryjnego jest centrum pielgrzymkowym  katolików w Polsce. Początki istnienia klasztoru sięgają XIV wieku. Miejsce to słynie z cudownego obrazu Matki Boskiej Częstochowskiej oraz z niezłomnej walki o wiarę i polskość tego miejsca.</a:t>
            </a:r>
            <a:endParaRPr sz="1800" b="1">
              <a:latin typeface="Georgia"/>
              <a:ea typeface="Georgia"/>
              <a:cs typeface="Georgia"/>
              <a:sym typeface="Georgia"/>
            </a:endParaRPr>
          </a:p>
        </p:txBody>
      </p:sp>
      <p:pic>
        <p:nvPicPr>
          <p:cNvPr id="210" name="Google Shape;210;p26"/>
          <p:cNvPicPr preferRelativeResize="0"/>
          <p:nvPr/>
        </p:nvPicPr>
        <p:blipFill>
          <a:blip r:embed="rId5">
            <a:alphaModFix/>
          </a:blip>
          <a:stretch>
            <a:fillRect/>
          </a:stretch>
        </p:blipFill>
        <p:spPr>
          <a:xfrm>
            <a:off x="5970850" y="772563"/>
            <a:ext cx="2633100" cy="1871700"/>
          </a:xfrm>
          <a:prstGeom prst="roundRect">
            <a:avLst>
              <a:gd name="adj" fmla="val 16667"/>
            </a:avLst>
          </a:prstGeom>
          <a:noFill/>
          <a:ln>
            <a:noFill/>
          </a:ln>
        </p:spPr>
      </p:pic>
      <p:pic>
        <p:nvPicPr>
          <p:cNvPr id="211" name="Google Shape;211;p26"/>
          <p:cNvPicPr preferRelativeResize="0"/>
          <p:nvPr/>
        </p:nvPicPr>
        <p:blipFill>
          <a:blip r:embed="rId6">
            <a:alphaModFix/>
          </a:blip>
          <a:stretch>
            <a:fillRect/>
          </a:stretch>
        </p:blipFill>
        <p:spPr>
          <a:xfrm>
            <a:off x="3934019" y="462275"/>
            <a:ext cx="1746300" cy="2713800"/>
          </a:xfrm>
          <a:prstGeom prst="bevel">
            <a:avLst>
              <a:gd name="adj" fmla="val 12500"/>
            </a:avLst>
          </a:prstGeom>
          <a:noFill/>
          <a:ln>
            <a:noFill/>
          </a:ln>
        </p:spPr>
      </p:pic>
      <p:pic>
        <p:nvPicPr>
          <p:cNvPr id="212" name="Google Shape;212;p26"/>
          <p:cNvPicPr preferRelativeResize="0"/>
          <p:nvPr/>
        </p:nvPicPr>
        <p:blipFill>
          <a:blip r:embed="rId7">
            <a:alphaModFix/>
          </a:blip>
          <a:stretch>
            <a:fillRect/>
          </a:stretch>
        </p:blipFill>
        <p:spPr>
          <a:xfrm>
            <a:off x="400575" y="630000"/>
            <a:ext cx="3361500" cy="2156700"/>
          </a:xfrm>
          <a:prstGeom prst="roundRect">
            <a:avLst>
              <a:gd name="adj" fmla="val 16667"/>
            </a:avLst>
          </a:prstGeom>
          <a:noFill/>
          <a:ln>
            <a:noFill/>
          </a:ln>
        </p:spPr>
      </p:pic>
      <p:pic>
        <p:nvPicPr>
          <p:cNvPr id="2" name="20191212_0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7"/>
          <p:cNvSpPr txBox="1">
            <a:spLocks noGrp="1"/>
          </p:cNvSpPr>
          <p:nvPr>
            <p:ph type="body" idx="1"/>
          </p:nvPr>
        </p:nvSpPr>
        <p:spPr>
          <a:xfrm>
            <a:off x="819150" y="3947325"/>
            <a:ext cx="7505700" cy="777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pl" sz="1800" b="1">
                <a:latin typeface="Georgia"/>
                <a:ea typeface="Georgia"/>
                <a:cs typeface="Georgia"/>
                <a:sym typeface="Georgia"/>
              </a:rPr>
              <a:t>Miniatura Katedry Wawelskiej - podziwiamy kunsztowną pracę  i w ciszy czekamy na dźwięk Dzwonu Zygmunta.</a:t>
            </a:r>
            <a:endParaRPr sz="1800" b="1">
              <a:latin typeface="Georgia"/>
              <a:ea typeface="Georgia"/>
              <a:cs typeface="Georgia"/>
              <a:sym typeface="Georgia"/>
            </a:endParaRPr>
          </a:p>
        </p:txBody>
      </p:sp>
      <p:pic>
        <p:nvPicPr>
          <p:cNvPr id="218" name="Google Shape;218;p27"/>
          <p:cNvPicPr preferRelativeResize="0"/>
          <p:nvPr/>
        </p:nvPicPr>
        <p:blipFill>
          <a:blip r:embed="rId5">
            <a:alphaModFix/>
          </a:blip>
          <a:stretch>
            <a:fillRect/>
          </a:stretch>
        </p:blipFill>
        <p:spPr>
          <a:xfrm>
            <a:off x="1899225" y="429500"/>
            <a:ext cx="5138100" cy="3271500"/>
          </a:xfrm>
          <a:prstGeom prst="roundRect">
            <a:avLst>
              <a:gd name="adj" fmla="val 16667"/>
            </a:avLst>
          </a:prstGeom>
          <a:noFill/>
          <a:ln>
            <a:noFill/>
          </a:ln>
        </p:spPr>
      </p:pic>
      <p:pic>
        <p:nvPicPr>
          <p:cNvPr id="2" name="20191212_0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8"/>
          <p:cNvSpPr txBox="1">
            <a:spLocks noGrp="1"/>
          </p:cNvSpPr>
          <p:nvPr>
            <p:ph type="body" idx="1"/>
          </p:nvPr>
        </p:nvSpPr>
        <p:spPr>
          <a:xfrm>
            <a:off x="3137338" y="2337500"/>
            <a:ext cx="3084900" cy="247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l" sz="1400" b="1">
                <a:latin typeface="Georgia"/>
                <a:ea typeface="Georgia"/>
                <a:cs typeface="Georgia"/>
                <a:sym typeface="Georgia"/>
              </a:rPr>
              <a:t>Bazylika archikatedralna pw. Św. Wacława i Św. Stanisława położona jest na wzgórzu Wawelskim w Krakowie. Jako jeden z najważniejszych zabytków sakralnych w Polsce, jest miejscem koronacji królów Polski, ich pochówków oraz miejscem wiecznego spoczynku wielkich Polaków. </a:t>
            </a:r>
            <a:endParaRPr sz="1400" b="1">
              <a:latin typeface="Georgia"/>
              <a:ea typeface="Georgia"/>
              <a:cs typeface="Georgia"/>
              <a:sym typeface="Georgia"/>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224" name="Google Shape;224;p28"/>
          <p:cNvPicPr preferRelativeResize="0"/>
          <p:nvPr/>
        </p:nvPicPr>
        <p:blipFill rotWithShape="1">
          <a:blip r:embed="rId5">
            <a:alphaModFix/>
          </a:blip>
          <a:srcRect t="6424" b="-1890"/>
          <a:stretch/>
        </p:blipFill>
        <p:spPr>
          <a:xfrm>
            <a:off x="6288400" y="674075"/>
            <a:ext cx="2587500" cy="4023000"/>
          </a:xfrm>
          <a:prstGeom prst="roundRect">
            <a:avLst>
              <a:gd name="adj" fmla="val 16667"/>
            </a:avLst>
          </a:prstGeom>
          <a:noFill/>
          <a:ln>
            <a:noFill/>
          </a:ln>
        </p:spPr>
      </p:pic>
      <p:pic>
        <p:nvPicPr>
          <p:cNvPr id="225" name="Google Shape;225;p28"/>
          <p:cNvPicPr preferRelativeResize="0"/>
          <p:nvPr/>
        </p:nvPicPr>
        <p:blipFill rotWithShape="1">
          <a:blip r:embed="rId6">
            <a:alphaModFix/>
          </a:blip>
          <a:srcRect l="-1" r="3177" b="9829"/>
          <a:stretch/>
        </p:blipFill>
        <p:spPr>
          <a:xfrm rot="335757">
            <a:off x="3098065" y="429282"/>
            <a:ext cx="3163471" cy="1683860"/>
          </a:xfrm>
          <a:prstGeom prst="roundRect">
            <a:avLst>
              <a:gd name="adj" fmla="val 16667"/>
            </a:avLst>
          </a:prstGeom>
          <a:noFill/>
          <a:ln>
            <a:noFill/>
          </a:ln>
        </p:spPr>
      </p:pic>
      <p:pic>
        <p:nvPicPr>
          <p:cNvPr id="226" name="Google Shape;226;p28"/>
          <p:cNvPicPr preferRelativeResize="0"/>
          <p:nvPr/>
        </p:nvPicPr>
        <p:blipFill>
          <a:blip r:embed="rId7">
            <a:alphaModFix/>
          </a:blip>
          <a:stretch>
            <a:fillRect/>
          </a:stretch>
        </p:blipFill>
        <p:spPr>
          <a:xfrm>
            <a:off x="301300" y="753725"/>
            <a:ext cx="2769900" cy="3863700"/>
          </a:xfrm>
          <a:prstGeom prst="roundRect">
            <a:avLst>
              <a:gd name="adj" fmla="val 16667"/>
            </a:avLst>
          </a:prstGeom>
          <a:noFill/>
          <a:ln>
            <a:noFill/>
          </a:ln>
        </p:spPr>
      </p:pic>
      <p:pic>
        <p:nvPicPr>
          <p:cNvPr id="2" name="20191212_0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9"/>
          <p:cNvSpPr txBox="1">
            <a:spLocks noGrp="1"/>
          </p:cNvSpPr>
          <p:nvPr>
            <p:ph type="body" idx="1"/>
          </p:nvPr>
        </p:nvSpPr>
        <p:spPr>
          <a:xfrm>
            <a:off x="4572000" y="722375"/>
            <a:ext cx="3753000" cy="396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b="1" dirty="0">
              <a:latin typeface="Georgia"/>
              <a:ea typeface="Georgia"/>
              <a:cs typeface="Georgia"/>
              <a:sym typeface="Georgia"/>
            </a:endParaRPr>
          </a:p>
          <a:p>
            <a:pPr marL="0" lvl="0" indent="0" algn="l" rtl="0">
              <a:spcBef>
                <a:spcPts val="1600"/>
              </a:spcBef>
              <a:spcAft>
                <a:spcPts val="0"/>
              </a:spcAft>
              <a:buNone/>
            </a:pPr>
            <a:endParaRPr sz="1800" b="1" dirty="0">
              <a:latin typeface="Georgia"/>
              <a:ea typeface="Georgia"/>
              <a:cs typeface="Georgia"/>
              <a:sym typeface="Georgia"/>
            </a:endParaRPr>
          </a:p>
          <a:p>
            <a:pPr marL="0" lvl="0" indent="0" algn="ctr" rtl="0">
              <a:spcBef>
                <a:spcPts val="1600"/>
              </a:spcBef>
              <a:spcAft>
                <a:spcPts val="1600"/>
              </a:spcAft>
              <a:buNone/>
            </a:pPr>
            <a:r>
              <a:rPr lang="pl" sz="1800" b="1" dirty="0">
                <a:latin typeface="Georgia"/>
                <a:ea typeface="Georgia"/>
                <a:cs typeface="Georgia"/>
                <a:sym typeface="Georgia"/>
              </a:rPr>
              <a:t>Pozostając w Krakowie zmierzamy w kierunku miniatury Kościoła Wniebowzięcia Najświętszej Marii Panny zwany Kościołem Mariackim.</a:t>
            </a:r>
            <a:endParaRPr sz="1800" b="1" dirty="0">
              <a:latin typeface="Georgia"/>
              <a:ea typeface="Georgia"/>
              <a:cs typeface="Georgia"/>
              <a:sym typeface="Georgia"/>
            </a:endParaRPr>
          </a:p>
        </p:txBody>
      </p:sp>
      <p:pic>
        <p:nvPicPr>
          <p:cNvPr id="232" name="Google Shape;232;p29"/>
          <p:cNvPicPr preferRelativeResize="0"/>
          <p:nvPr/>
        </p:nvPicPr>
        <p:blipFill>
          <a:blip r:embed="rId5">
            <a:alphaModFix/>
          </a:blip>
          <a:stretch>
            <a:fillRect/>
          </a:stretch>
        </p:blipFill>
        <p:spPr>
          <a:xfrm>
            <a:off x="607175" y="630000"/>
            <a:ext cx="3579300" cy="3855600"/>
          </a:xfrm>
          <a:prstGeom prst="roundRect">
            <a:avLst>
              <a:gd name="adj" fmla="val 16667"/>
            </a:avLst>
          </a:prstGeom>
          <a:noFill/>
          <a:ln>
            <a:noFill/>
          </a:ln>
        </p:spPr>
      </p:pic>
      <p:pic>
        <p:nvPicPr>
          <p:cNvPr id="2" name="20191212_0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0"/>
          <p:cNvSpPr txBox="1">
            <a:spLocks noGrp="1"/>
          </p:cNvSpPr>
          <p:nvPr>
            <p:ph type="body" idx="1"/>
          </p:nvPr>
        </p:nvSpPr>
        <p:spPr>
          <a:xfrm>
            <a:off x="338025" y="2654700"/>
            <a:ext cx="5062500" cy="2142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pl" b="1">
                <a:latin typeface="Georgia"/>
                <a:ea typeface="Georgia"/>
                <a:cs typeface="Georgia"/>
                <a:sym typeface="Georgia"/>
              </a:rPr>
              <a:t>Kościół Mariacki to perła sztuki i architektury polskiej. Całe wnętrze zachwyca polichromiami  wykonanymi przez Jana Matejkę, witrażami  zaprojektowanymi  przez Stanisława Wyspiańskiego i Józefa Mehoffera. Najsławniejszym i najbardziej podziwianym jest  ołtarz Wita Stwosza wykonany  w formie tryptyku. Z Wieży Mariackiej,na pamiątkę legendy o hejnaliście, który próbował ostrzec mieszkańców przed atakiem Tatarów, rozbrzmiewa hejnał na żywo.  </a:t>
            </a:r>
            <a:endParaRPr b="1">
              <a:latin typeface="Georgia"/>
              <a:ea typeface="Georgia"/>
              <a:cs typeface="Georgia"/>
              <a:sym typeface="Georgia"/>
            </a:endParaRPr>
          </a:p>
        </p:txBody>
      </p:sp>
      <p:pic>
        <p:nvPicPr>
          <p:cNvPr id="238" name="Google Shape;238;p30"/>
          <p:cNvPicPr preferRelativeResize="0"/>
          <p:nvPr/>
        </p:nvPicPr>
        <p:blipFill>
          <a:blip r:embed="rId5">
            <a:alphaModFix/>
          </a:blip>
          <a:stretch>
            <a:fillRect/>
          </a:stretch>
        </p:blipFill>
        <p:spPr>
          <a:xfrm>
            <a:off x="5656749" y="346200"/>
            <a:ext cx="3230100" cy="4451100"/>
          </a:xfrm>
          <a:prstGeom prst="roundRect">
            <a:avLst>
              <a:gd name="adj" fmla="val 16667"/>
            </a:avLst>
          </a:prstGeom>
          <a:noFill/>
          <a:ln>
            <a:noFill/>
          </a:ln>
        </p:spPr>
      </p:pic>
      <p:pic>
        <p:nvPicPr>
          <p:cNvPr id="239" name="Google Shape;239;p30"/>
          <p:cNvPicPr preferRelativeResize="0"/>
          <p:nvPr/>
        </p:nvPicPr>
        <p:blipFill rotWithShape="1">
          <a:blip r:embed="rId6">
            <a:alphaModFix/>
          </a:blip>
          <a:srcRect l="276" t="16004" r="10557" b="14891"/>
          <a:stretch/>
        </p:blipFill>
        <p:spPr>
          <a:xfrm rot="-383134">
            <a:off x="445266" y="406400"/>
            <a:ext cx="3387919" cy="2116741"/>
          </a:xfrm>
          <a:prstGeom prst="roundRect">
            <a:avLst>
              <a:gd name="adj" fmla="val 16667"/>
            </a:avLst>
          </a:prstGeom>
          <a:noFill/>
          <a:ln>
            <a:noFill/>
          </a:ln>
        </p:spPr>
      </p:pic>
      <p:pic>
        <p:nvPicPr>
          <p:cNvPr id="240" name="Google Shape;240;p30"/>
          <p:cNvPicPr preferRelativeResize="0"/>
          <p:nvPr/>
        </p:nvPicPr>
        <p:blipFill rotWithShape="1">
          <a:blip r:embed="rId7">
            <a:alphaModFix/>
          </a:blip>
          <a:srcRect t="4660" b="4660"/>
          <a:stretch/>
        </p:blipFill>
        <p:spPr>
          <a:xfrm rot="1153126">
            <a:off x="4121389" y="528116"/>
            <a:ext cx="2219178" cy="2214718"/>
          </a:xfrm>
          <a:prstGeom prst="roundRect">
            <a:avLst>
              <a:gd name="adj" fmla="val 16667"/>
            </a:avLst>
          </a:prstGeom>
          <a:noFill/>
          <a:ln>
            <a:noFill/>
          </a:ln>
        </p:spPr>
      </p:pic>
      <p:pic>
        <p:nvPicPr>
          <p:cNvPr id="2" name="20191212_0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7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1"/>
          <p:cNvSpPr txBox="1">
            <a:spLocks noGrp="1"/>
          </p:cNvSpPr>
          <p:nvPr>
            <p:ph type="body" idx="1"/>
          </p:nvPr>
        </p:nvSpPr>
        <p:spPr>
          <a:xfrm>
            <a:off x="819150" y="540000"/>
            <a:ext cx="2741700" cy="3898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pl" sz="1800" b="1" dirty="0">
                <a:latin typeface="Georgia"/>
                <a:ea typeface="Georgia"/>
                <a:cs typeface="Georgia"/>
                <a:sym typeface="Georgia"/>
              </a:rPr>
              <a:t>A my dalej wędrujemy po “południowych ziemiach Polski” w poszukiwaniu cennych budowli sakralnych i natrafiamy na miniaturę Bazyliki Św. Jakuba i Św. Agnieszki w Nysie.</a:t>
            </a:r>
            <a:endParaRPr sz="1800" b="1" dirty="0">
              <a:latin typeface="Georgia"/>
              <a:ea typeface="Georgia"/>
              <a:cs typeface="Georgia"/>
              <a:sym typeface="Georgia"/>
            </a:endParaRPr>
          </a:p>
        </p:txBody>
      </p:sp>
      <p:pic>
        <p:nvPicPr>
          <p:cNvPr id="246" name="Google Shape;246;p31"/>
          <p:cNvPicPr preferRelativeResize="0"/>
          <p:nvPr/>
        </p:nvPicPr>
        <p:blipFill>
          <a:blip r:embed="rId5">
            <a:alphaModFix/>
          </a:blip>
          <a:stretch>
            <a:fillRect/>
          </a:stretch>
        </p:blipFill>
        <p:spPr>
          <a:xfrm>
            <a:off x="4126750" y="418650"/>
            <a:ext cx="3927600" cy="4226400"/>
          </a:xfrm>
          <a:prstGeom prst="roundRect">
            <a:avLst>
              <a:gd name="adj" fmla="val 16667"/>
            </a:avLst>
          </a:prstGeom>
          <a:noFill/>
          <a:ln>
            <a:noFill/>
          </a:ln>
        </p:spPr>
      </p:pic>
      <p:pic>
        <p:nvPicPr>
          <p:cNvPr id="2" name="20191212_0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2"/>
          <p:cNvSpPr txBox="1">
            <a:spLocks noGrp="1"/>
          </p:cNvSpPr>
          <p:nvPr>
            <p:ph type="body" idx="1"/>
          </p:nvPr>
        </p:nvSpPr>
        <p:spPr>
          <a:xfrm>
            <a:off x="819150" y="3053775"/>
            <a:ext cx="7505700" cy="1688700"/>
          </a:xfrm>
          <a:prstGeom prst="rect">
            <a:avLst/>
          </a:prstGeom>
        </p:spPr>
        <p:txBody>
          <a:bodyPr spcFirstLastPara="1" wrap="square" lIns="91425" tIns="91425" rIns="91425" bIns="91425" anchor="t" anchorCtr="0">
            <a:noAutofit/>
          </a:bodyPr>
          <a:lstStyle/>
          <a:p>
            <a:pPr marL="0" lvl="0" indent="0" algn="ctr" rtl="0">
              <a:lnSpc>
                <a:spcPct val="114000"/>
              </a:lnSpc>
              <a:spcBef>
                <a:spcPts val="0"/>
              </a:spcBef>
              <a:spcAft>
                <a:spcPts val="100"/>
              </a:spcAft>
              <a:buNone/>
            </a:pPr>
            <a:r>
              <a:rPr lang="pl" sz="1400" b="1">
                <a:latin typeface="Georgia"/>
                <a:ea typeface="Georgia"/>
                <a:cs typeface="Georgia"/>
                <a:sym typeface="Georgia"/>
              </a:rPr>
              <a:t>Według legendy około roku 1000 , na miejscu pogańskiej osady, pewien bogobojny i bogaty mieszkaniec osady Jakub wraz z małżonką Agnieszką zbudowali  drewniany kościół. W następnych wiekach kościół był rozbudowywany, przebudowywany,ulegał pożarom, powodziom i najazdom wrogów. Cudownie uratowany przed całkowitym spaleniem wraz z wiernymi, przetrwał do dziś. Rozporządzeniem Prezydenta RP bazylika została uznana za pomnik historii.</a:t>
            </a:r>
            <a:endParaRPr sz="1800" b="1">
              <a:latin typeface="Georgia"/>
              <a:ea typeface="Georgia"/>
              <a:cs typeface="Georgia"/>
              <a:sym typeface="Georgia"/>
            </a:endParaRPr>
          </a:p>
        </p:txBody>
      </p:sp>
      <p:pic>
        <p:nvPicPr>
          <p:cNvPr id="252" name="Google Shape;252;p32"/>
          <p:cNvPicPr preferRelativeResize="0"/>
          <p:nvPr/>
        </p:nvPicPr>
        <p:blipFill rotWithShape="1">
          <a:blip r:embed="rId5">
            <a:alphaModFix/>
          </a:blip>
          <a:srcRect b="2997"/>
          <a:stretch/>
        </p:blipFill>
        <p:spPr>
          <a:xfrm>
            <a:off x="589250" y="540000"/>
            <a:ext cx="2057100" cy="2553000"/>
          </a:xfrm>
          <a:prstGeom prst="roundRect">
            <a:avLst>
              <a:gd name="adj" fmla="val 16667"/>
            </a:avLst>
          </a:prstGeom>
          <a:noFill/>
          <a:ln>
            <a:noFill/>
          </a:ln>
        </p:spPr>
      </p:pic>
      <p:pic>
        <p:nvPicPr>
          <p:cNvPr id="253" name="Google Shape;253;p32"/>
          <p:cNvPicPr preferRelativeResize="0"/>
          <p:nvPr/>
        </p:nvPicPr>
        <p:blipFill rotWithShape="1">
          <a:blip r:embed="rId6">
            <a:alphaModFix/>
          </a:blip>
          <a:srcRect l="5799" t="11506" r="5799" b="2493"/>
          <a:stretch/>
        </p:blipFill>
        <p:spPr>
          <a:xfrm>
            <a:off x="3028675" y="452625"/>
            <a:ext cx="2316000" cy="2119200"/>
          </a:xfrm>
          <a:prstGeom prst="bevel">
            <a:avLst>
              <a:gd name="adj" fmla="val 12500"/>
            </a:avLst>
          </a:prstGeom>
          <a:noFill/>
          <a:ln>
            <a:noFill/>
          </a:ln>
        </p:spPr>
      </p:pic>
      <p:pic>
        <p:nvPicPr>
          <p:cNvPr id="254" name="Google Shape;254;p32"/>
          <p:cNvPicPr preferRelativeResize="0"/>
          <p:nvPr/>
        </p:nvPicPr>
        <p:blipFill>
          <a:blip r:embed="rId7">
            <a:alphaModFix/>
          </a:blip>
          <a:stretch>
            <a:fillRect/>
          </a:stretch>
        </p:blipFill>
        <p:spPr>
          <a:xfrm>
            <a:off x="5727000" y="540000"/>
            <a:ext cx="2802300" cy="2375700"/>
          </a:xfrm>
          <a:prstGeom prst="roundRect">
            <a:avLst>
              <a:gd name="adj" fmla="val 16667"/>
            </a:avLst>
          </a:prstGeom>
          <a:noFill/>
          <a:ln>
            <a:noFill/>
          </a:ln>
        </p:spPr>
      </p:pic>
      <p:pic>
        <p:nvPicPr>
          <p:cNvPr id="2" name="20191212_0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4"/>
          <p:cNvSpPr txBox="1">
            <a:spLocks noGrp="1"/>
          </p:cNvSpPr>
          <p:nvPr>
            <p:ph type="title"/>
          </p:nvPr>
        </p:nvSpPr>
        <p:spPr>
          <a:xfrm>
            <a:off x="3301999" y="3464560"/>
            <a:ext cx="1706881" cy="167894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pl" b="1" dirty="0">
                <a:latin typeface="Georgia"/>
                <a:ea typeface="Georgia"/>
                <a:cs typeface="Georgia"/>
                <a:sym typeface="Georgia"/>
              </a:rPr>
              <a:t>                                  to   my</a:t>
            </a:r>
            <a:endParaRPr b="1" dirty="0">
              <a:latin typeface="Georgia"/>
              <a:ea typeface="Georgia"/>
              <a:cs typeface="Georgia"/>
              <a:sym typeface="Georgia"/>
            </a:endParaRPr>
          </a:p>
        </p:txBody>
      </p:sp>
      <p:pic>
        <p:nvPicPr>
          <p:cNvPr id="135" name="Google Shape;135;p14"/>
          <p:cNvPicPr preferRelativeResize="0"/>
          <p:nvPr/>
        </p:nvPicPr>
        <p:blipFill rotWithShape="1">
          <a:blip r:embed="rId3">
            <a:alphaModFix/>
          </a:blip>
          <a:srcRect/>
          <a:stretch/>
        </p:blipFill>
        <p:spPr>
          <a:xfrm rot="4">
            <a:off x="670561" y="711978"/>
            <a:ext cx="4572001" cy="3148825"/>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36" name="Google Shape;136;p14"/>
          <p:cNvPicPr preferRelativeResize="0"/>
          <p:nvPr/>
        </p:nvPicPr>
        <p:blipFill rotWithShape="1">
          <a:blip r:embed="rId4">
            <a:alphaModFix/>
          </a:blip>
          <a:srcRect l="7800"/>
          <a:stretch/>
        </p:blipFill>
        <p:spPr>
          <a:xfrm rot="812584">
            <a:off x="5165103" y="902721"/>
            <a:ext cx="3220653" cy="3038458"/>
          </a:xfrm>
          <a:prstGeom prst="roundRect">
            <a:avLst>
              <a:gd name="adj" fmla="val 16667"/>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3"/>
          <p:cNvSpPr txBox="1">
            <a:spLocks noGrp="1"/>
          </p:cNvSpPr>
          <p:nvPr>
            <p:ph type="body" idx="1"/>
          </p:nvPr>
        </p:nvSpPr>
        <p:spPr>
          <a:xfrm>
            <a:off x="819150" y="3608425"/>
            <a:ext cx="7505700" cy="1096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pl" sz="1800" b="1">
                <a:latin typeface="Georgia"/>
                <a:ea typeface="Georgia"/>
                <a:cs typeface="Georgia"/>
                <a:sym typeface="Georgia"/>
              </a:rPr>
              <a:t>Cenne zabytki sakralne rozrzucone są po całej Polsce. Nasz Mistrz docenił niezwykłość ceglanej konstrukcji Bazyliki Mariackiej w Gdańsku. Jej miniaturę widzimy powyżej.</a:t>
            </a:r>
            <a:endParaRPr sz="1800" b="1">
              <a:latin typeface="Georgia"/>
              <a:ea typeface="Georgia"/>
              <a:cs typeface="Georgia"/>
              <a:sym typeface="Georgia"/>
            </a:endParaRPr>
          </a:p>
        </p:txBody>
      </p:sp>
      <p:pic>
        <p:nvPicPr>
          <p:cNvPr id="260" name="Google Shape;260;p33"/>
          <p:cNvPicPr preferRelativeResize="0"/>
          <p:nvPr/>
        </p:nvPicPr>
        <p:blipFill>
          <a:blip r:embed="rId5">
            <a:alphaModFix/>
          </a:blip>
          <a:stretch>
            <a:fillRect/>
          </a:stretch>
        </p:blipFill>
        <p:spPr>
          <a:xfrm>
            <a:off x="819150" y="409550"/>
            <a:ext cx="2653200" cy="3097500"/>
          </a:xfrm>
          <a:prstGeom prst="roundRect">
            <a:avLst>
              <a:gd name="adj" fmla="val 16667"/>
            </a:avLst>
          </a:prstGeom>
          <a:noFill/>
          <a:ln>
            <a:noFill/>
          </a:ln>
        </p:spPr>
      </p:pic>
      <p:pic>
        <p:nvPicPr>
          <p:cNvPr id="261" name="Google Shape;261;p33"/>
          <p:cNvPicPr preferRelativeResize="0"/>
          <p:nvPr/>
        </p:nvPicPr>
        <p:blipFill>
          <a:blip r:embed="rId6">
            <a:alphaModFix/>
          </a:blip>
          <a:stretch>
            <a:fillRect/>
          </a:stretch>
        </p:blipFill>
        <p:spPr>
          <a:xfrm>
            <a:off x="4063381" y="409550"/>
            <a:ext cx="4130100" cy="3097500"/>
          </a:xfrm>
          <a:prstGeom prst="roundRect">
            <a:avLst>
              <a:gd name="adj" fmla="val 16667"/>
            </a:avLst>
          </a:prstGeom>
          <a:noFill/>
          <a:ln>
            <a:noFill/>
          </a:ln>
        </p:spPr>
      </p:pic>
      <p:pic>
        <p:nvPicPr>
          <p:cNvPr id="4" name="20191212_0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4"/>
          <p:cNvSpPr txBox="1">
            <a:spLocks noGrp="1"/>
          </p:cNvSpPr>
          <p:nvPr>
            <p:ph type="body" idx="1"/>
          </p:nvPr>
        </p:nvSpPr>
        <p:spPr>
          <a:xfrm>
            <a:off x="379850" y="3309375"/>
            <a:ext cx="8312100" cy="1448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pl" sz="1400" b="1">
                <a:latin typeface="Georgia"/>
                <a:ea typeface="Georgia"/>
                <a:cs typeface="Georgia"/>
                <a:sym typeface="Georgia"/>
              </a:rPr>
              <a:t>Korona Miasta Gdańska, tak potocznie nazywana Bazylika, jest trzecią największą świątynią na świecie zbudowaną z cegły. Jej masywna wieża dzwonna i sześć smukłych wież bocznych dominują nad Gdańskiem. Ta  budowla posiada aż siedem wejść do swojego wnętrza,  które skrywa wiele dzieł średniowiecznych takich jak Pieta, ołtarz Św. Barbary, zegar astronomiczny czy Tablica Dziesięciorga Przykazań.</a:t>
            </a:r>
            <a:endParaRPr sz="1400" b="1">
              <a:latin typeface="Georgia"/>
              <a:ea typeface="Georgia"/>
              <a:cs typeface="Georgia"/>
              <a:sym typeface="Georgia"/>
            </a:endParaRPr>
          </a:p>
        </p:txBody>
      </p:sp>
      <p:pic>
        <p:nvPicPr>
          <p:cNvPr id="267" name="Google Shape;267;p34"/>
          <p:cNvPicPr preferRelativeResize="0"/>
          <p:nvPr/>
        </p:nvPicPr>
        <p:blipFill rotWithShape="1">
          <a:blip r:embed="rId5">
            <a:alphaModFix/>
          </a:blip>
          <a:srcRect t="8582" b="8574"/>
          <a:stretch/>
        </p:blipFill>
        <p:spPr>
          <a:xfrm>
            <a:off x="5065900" y="269997"/>
            <a:ext cx="3707100" cy="1823400"/>
          </a:xfrm>
          <a:prstGeom prst="roundRect">
            <a:avLst>
              <a:gd name="adj" fmla="val 16667"/>
            </a:avLst>
          </a:prstGeom>
          <a:noFill/>
          <a:ln>
            <a:noFill/>
          </a:ln>
        </p:spPr>
      </p:pic>
      <p:pic>
        <p:nvPicPr>
          <p:cNvPr id="268" name="Google Shape;268;p34"/>
          <p:cNvPicPr preferRelativeResize="0"/>
          <p:nvPr/>
        </p:nvPicPr>
        <p:blipFill>
          <a:blip r:embed="rId6">
            <a:alphaModFix/>
          </a:blip>
          <a:stretch>
            <a:fillRect/>
          </a:stretch>
        </p:blipFill>
        <p:spPr>
          <a:xfrm>
            <a:off x="379850" y="539988"/>
            <a:ext cx="3048000" cy="2286000"/>
          </a:xfrm>
          <a:prstGeom prst="roundRect">
            <a:avLst>
              <a:gd name="adj" fmla="val 16667"/>
            </a:avLst>
          </a:prstGeom>
          <a:noFill/>
          <a:ln>
            <a:noFill/>
          </a:ln>
        </p:spPr>
      </p:pic>
      <p:pic>
        <p:nvPicPr>
          <p:cNvPr id="269" name="Google Shape;269;p34"/>
          <p:cNvPicPr preferRelativeResize="0"/>
          <p:nvPr/>
        </p:nvPicPr>
        <p:blipFill rotWithShape="1">
          <a:blip r:embed="rId7">
            <a:alphaModFix/>
          </a:blip>
          <a:srcRect r="6393" b="8138"/>
          <a:stretch/>
        </p:blipFill>
        <p:spPr>
          <a:xfrm>
            <a:off x="3109400" y="1209375"/>
            <a:ext cx="2751900" cy="2100000"/>
          </a:xfrm>
          <a:prstGeom prst="bevel">
            <a:avLst>
              <a:gd name="adj" fmla="val 12500"/>
            </a:avLst>
          </a:prstGeom>
          <a:noFill/>
          <a:ln>
            <a:noFill/>
          </a:ln>
        </p:spPr>
      </p:pic>
      <p:pic>
        <p:nvPicPr>
          <p:cNvPr id="2" name="20191212_0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5"/>
          <p:cNvSpPr txBox="1">
            <a:spLocks noGrp="1"/>
          </p:cNvSpPr>
          <p:nvPr>
            <p:ph type="body" idx="1"/>
          </p:nvPr>
        </p:nvSpPr>
        <p:spPr>
          <a:xfrm>
            <a:off x="4964075" y="990000"/>
            <a:ext cx="3360600" cy="344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b="1">
              <a:latin typeface="Georgia"/>
              <a:ea typeface="Georgia"/>
              <a:cs typeface="Georgia"/>
              <a:sym typeface="Georgia"/>
            </a:endParaRPr>
          </a:p>
          <a:p>
            <a:pPr marL="0" lvl="0" indent="0" algn="l" rtl="0">
              <a:spcBef>
                <a:spcPts val="1600"/>
              </a:spcBef>
              <a:spcAft>
                <a:spcPts val="0"/>
              </a:spcAft>
              <a:buNone/>
            </a:pPr>
            <a:endParaRPr sz="1800" b="1">
              <a:latin typeface="Georgia"/>
              <a:ea typeface="Georgia"/>
              <a:cs typeface="Georgia"/>
              <a:sym typeface="Georgia"/>
            </a:endParaRPr>
          </a:p>
          <a:p>
            <a:pPr marL="0" lvl="0" indent="0" algn="ctr" rtl="0">
              <a:spcBef>
                <a:spcPts val="1600"/>
              </a:spcBef>
              <a:spcAft>
                <a:spcPts val="1600"/>
              </a:spcAft>
              <a:buNone/>
            </a:pPr>
            <a:r>
              <a:rPr lang="pl" sz="1800" b="1">
                <a:latin typeface="Georgia"/>
                <a:ea typeface="Georgia"/>
                <a:cs typeface="Georgia"/>
                <a:sym typeface="Georgia"/>
              </a:rPr>
              <a:t>Święta Lipka, to ostatnia miniatura z serii “polskich budowli sakralnych”, jakżeż piękna !</a:t>
            </a:r>
            <a:endParaRPr sz="1800" b="1">
              <a:latin typeface="Georgia"/>
              <a:ea typeface="Georgia"/>
              <a:cs typeface="Georgia"/>
              <a:sym typeface="Georgia"/>
            </a:endParaRPr>
          </a:p>
        </p:txBody>
      </p:sp>
      <p:pic>
        <p:nvPicPr>
          <p:cNvPr id="275" name="Google Shape;275;p35"/>
          <p:cNvPicPr preferRelativeResize="0"/>
          <p:nvPr/>
        </p:nvPicPr>
        <p:blipFill>
          <a:blip r:embed="rId5">
            <a:alphaModFix/>
          </a:blip>
          <a:stretch>
            <a:fillRect/>
          </a:stretch>
        </p:blipFill>
        <p:spPr>
          <a:xfrm>
            <a:off x="471400" y="453025"/>
            <a:ext cx="4100700" cy="3985500"/>
          </a:xfrm>
          <a:prstGeom prst="roundRect">
            <a:avLst>
              <a:gd name="adj" fmla="val 16667"/>
            </a:avLst>
          </a:prstGeom>
          <a:noFill/>
          <a:ln>
            <a:noFill/>
          </a:ln>
        </p:spPr>
      </p:pic>
      <p:pic>
        <p:nvPicPr>
          <p:cNvPr id="2" name="20191212_0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6"/>
          <p:cNvSpPr txBox="1">
            <a:spLocks noGrp="1"/>
          </p:cNvSpPr>
          <p:nvPr>
            <p:ph type="body" idx="1"/>
          </p:nvPr>
        </p:nvSpPr>
        <p:spPr>
          <a:xfrm>
            <a:off x="518325" y="3389125"/>
            <a:ext cx="8014200" cy="12360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pl" sz="1400" b="1">
                <a:latin typeface="Georgia"/>
                <a:ea typeface="Georgia"/>
                <a:cs typeface="Georgia"/>
                <a:sym typeface="Georgia"/>
              </a:rPr>
              <a:t>To sławne sanktuarium maryjne znajdujące się w północno-wschodniej części Polski, jest miejscem pielgrzymek od momentu jego powstania. Z uwagi na architekturę jak i obecność  niezwykłych dzieł artystycznych, którymi wypełnione jest wnętrze Bazyliki i jej otoczenie, zespół klasztorno-kościelny nazywany jest  “perłą  baroku”.</a:t>
            </a:r>
            <a:endParaRPr sz="1400" b="1">
              <a:latin typeface="Georgia"/>
              <a:ea typeface="Georgia"/>
              <a:cs typeface="Georgia"/>
              <a:sym typeface="Georgia"/>
            </a:endParaRPr>
          </a:p>
        </p:txBody>
      </p:sp>
      <p:pic>
        <p:nvPicPr>
          <p:cNvPr id="281" name="Google Shape;281;p36"/>
          <p:cNvPicPr preferRelativeResize="0"/>
          <p:nvPr/>
        </p:nvPicPr>
        <p:blipFill>
          <a:blip r:embed="rId5">
            <a:alphaModFix/>
          </a:blip>
          <a:stretch>
            <a:fillRect/>
          </a:stretch>
        </p:blipFill>
        <p:spPr>
          <a:xfrm>
            <a:off x="2497088" y="779250"/>
            <a:ext cx="4056600" cy="2419200"/>
          </a:xfrm>
          <a:prstGeom prst="roundRect">
            <a:avLst>
              <a:gd name="adj" fmla="val 16667"/>
            </a:avLst>
          </a:prstGeom>
          <a:noFill/>
          <a:ln>
            <a:noFill/>
          </a:ln>
        </p:spPr>
      </p:pic>
      <p:pic>
        <p:nvPicPr>
          <p:cNvPr id="282" name="Google Shape;282;p36"/>
          <p:cNvPicPr preferRelativeResize="0"/>
          <p:nvPr/>
        </p:nvPicPr>
        <p:blipFill rotWithShape="1">
          <a:blip r:embed="rId6">
            <a:alphaModFix/>
          </a:blip>
          <a:srcRect r="1920" b="9081"/>
          <a:stretch/>
        </p:blipFill>
        <p:spPr>
          <a:xfrm rot="-887090">
            <a:off x="401471" y="738622"/>
            <a:ext cx="2578156" cy="1969634"/>
          </a:xfrm>
          <a:prstGeom prst="roundRect">
            <a:avLst>
              <a:gd name="adj" fmla="val 16667"/>
            </a:avLst>
          </a:prstGeom>
          <a:noFill/>
          <a:ln>
            <a:noFill/>
          </a:ln>
        </p:spPr>
      </p:pic>
      <p:pic>
        <p:nvPicPr>
          <p:cNvPr id="283" name="Google Shape;283;p36"/>
          <p:cNvPicPr preferRelativeResize="0"/>
          <p:nvPr/>
        </p:nvPicPr>
        <p:blipFill rotWithShape="1">
          <a:blip r:embed="rId7">
            <a:alphaModFix/>
          </a:blip>
          <a:srcRect l="24308" r="24308"/>
          <a:stretch/>
        </p:blipFill>
        <p:spPr>
          <a:xfrm rot="405266">
            <a:off x="6310591" y="645124"/>
            <a:ext cx="2071175" cy="2687431"/>
          </a:xfrm>
          <a:prstGeom prst="roundRect">
            <a:avLst>
              <a:gd name="adj" fmla="val 16667"/>
            </a:avLst>
          </a:prstGeom>
          <a:noFill/>
          <a:ln>
            <a:noFill/>
          </a:ln>
        </p:spPr>
      </p:pic>
      <p:pic>
        <p:nvPicPr>
          <p:cNvPr id="2" name="20191212_0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7"/>
          <p:cNvSpPr txBox="1">
            <a:spLocks noGrp="1"/>
          </p:cNvSpPr>
          <p:nvPr>
            <p:ph type="body" idx="1"/>
          </p:nvPr>
        </p:nvSpPr>
        <p:spPr>
          <a:xfrm rot="-245">
            <a:off x="2591645" y="2132807"/>
            <a:ext cx="4206000" cy="1293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pl" sz="1400" b="1">
                <a:latin typeface="Georgia"/>
                <a:ea typeface="Georgia"/>
                <a:cs typeface="Georgia"/>
                <a:sym typeface="Georgia"/>
              </a:rPr>
              <a:t>Twórca miniatur nie ograniczył się tylko do sanktuariów w Polsce. Zauroczony  pięknem i historią zabytków Europy i Azji Środkowej stworzył ich miniatury.</a:t>
            </a:r>
            <a:endParaRPr sz="1400" b="1">
              <a:latin typeface="Georgia"/>
              <a:ea typeface="Georgia"/>
              <a:cs typeface="Georgia"/>
              <a:sym typeface="Georgia"/>
            </a:endParaRPr>
          </a:p>
        </p:txBody>
      </p:sp>
      <p:pic>
        <p:nvPicPr>
          <p:cNvPr id="289" name="Google Shape;289;p37"/>
          <p:cNvPicPr preferRelativeResize="0"/>
          <p:nvPr/>
        </p:nvPicPr>
        <p:blipFill>
          <a:blip r:embed="rId5">
            <a:alphaModFix/>
          </a:blip>
          <a:stretch>
            <a:fillRect/>
          </a:stretch>
        </p:blipFill>
        <p:spPr>
          <a:xfrm rot="-691706">
            <a:off x="558128" y="370843"/>
            <a:ext cx="1388512" cy="1449112"/>
          </a:xfrm>
          <a:prstGeom prst="roundRect">
            <a:avLst>
              <a:gd name="adj" fmla="val 16667"/>
            </a:avLst>
          </a:prstGeom>
          <a:noFill/>
          <a:ln>
            <a:noFill/>
          </a:ln>
        </p:spPr>
      </p:pic>
      <p:pic>
        <p:nvPicPr>
          <p:cNvPr id="290" name="Google Shape;290;p37"/>
          <p:cNvPicPr preferRelativeResize="0"/>
          <p:nvPr/>
        </p:nvPicPr>
        <p:blipFill rotWithShape="1">
          <a:blip r:embed="rId6">
            <a:alphaModFix/>
          </a:blip>
          <a:srcRect l="16507" r="6858" b="12831"/>
          <a:stretch/>
        </p:blipFill>
        <p:spPr>
          <a:xfrm rot="945746">
            <a:off x="7053308" y="1048291"/>
            <a:ext cx="1393709" cy="2075419"/>
          </a:xfrm>
          <a:prstGeom prst="roundRect">
            <a:avLst>
              <a:gd name="adj" fmla="val 16667"/>
            </a:avLst>
          </a:prstGeom>
          <a:noFill/>
          <a:ln>
            <a:noFill/>
          </a:ln>
        </p:spPr>
      </p:pic>
      <p:pic>
        <p:nvPicPr>
          <p:cNvPr id="291" name="Google Shape;291;p37"/>
          <p:cNvPicPr preferRelativeResize="0"/>
          <p:nvPr/>
        </p:nvPicPr>
        <p:blipFill rotWithShape="1">
          <a:blip r:embed="rId7">
            <a:alphaModFix/>
          </a:blip>
          <a:srcRect l="24349" t="18561" r="17716" b="13048"/>
          <a:stretch/>
        </p:blipFill>
        <p:spPr>
          <a:xfrm rot="568912">
            <a:off x="569710" y="3159332"/>
            <a:ext cx="1879376" cy="1640866"/>
          </a:xfrm>
          <a:prstGeom prst="roundRect">
            <a:avLst>
              <a:gd name="adj" fmla="val 16667"/>
            </a:avLst>
          </a:prstGeom>
          <a:noFill/>
          <a:ln>
            <a:noFill/>
          </a:ln>
        </p:spPr>
      </p:pic>
      <p:pic>
        <p:nvPicPr>
          <p:cNvPr id="292" name="Google Shape;292;p37"/>
          <p:cNvPicPr preferRelativeResize="0"/>
          <p:nvPr/>
        </p:nvPicPr>
        <p:blipFill rotWithShape="1">
          <a:blip r:embed="rId8">
            <a:alphaModFix/>
          </a:blip>
          <a:srcRect l="14179" t="19251" r="11581" b="17441"/>
          <a:stretch/>
        </p:blipFill>
        <p:spPr>
          <a:xfrm rot="-637225">
            <a:off x="7174860" y="3024268"/>
            <a:ext cx="1388485" cy="1640960"/>
          </a:xfrm>
          <a:prstGeom prst="roundRect">
            <a:avLst>
              <a:gd name="adj" fmla="val 16667"/>
            </a:avLst>
          </a:prstGeom>
          <a:noFill/>
          <a:ln>
            <a:noFill/>
          </a:ln>
        </p:spPr>
      </p:pic>
      <p:pic>
        <p:nvPicPr>
          <p:cNvPr id="293" name="Google Shape;293;p37"/>
          <p:cNvPicPr preferRelativeResize="0"/>
          <p:nvPr/>
        </p:nvPicPr>
        <p:blipFill rotWithShape="1">
          <a:blip r:embed="rId9">
            <a:alphaModFix/>
          </a:blip>
          <a:srcRect t="15290"/>
          <a:stretch/>
        </p:blipFill>
        <p:spPr>
          <a:xfrm rot="483321">
            <a:off x="2188123" y="457193"/>
            <a:ext cx="1723405" cy="1229263"/>
          </a:xfrm>
          <a:prstGeom prst="roundRect">
            <a:avLst>
              <a:gd name="adj" fmla="val 16667"/>
            </a:avLst>
          </a:prstGeom>
          <a:noFill/>
          <a:ln>
            <a:noFill/>
          </a:ln>
        </p:spPr>
      </p:pic>
      <p:pic>
        <p:nvPicPr>
          <p:cNvPr id="294" name="Google Shape;294;p37"/>
          <p:cNvPicPr preferRelativeResize="0"/>
          <p:nvPr/>
        </p:nvPicPr>
        <p:blipFill rotWithShape="1">
          <a:blip r:embed="rId10">
            <a:alphaModFix/>
          </a:blip>
          <a:srcRect t="11038" r="11979" b="10338"/>
          <a:stretch/>
        </p:blipFill>
        <p:spPr>
          <a:xfrm>
            <a:off x="4008025" y="336538"/>
            <a:ext cx="1388400" cy="1517700"/>
          </a:xfrm>
          <a:prstGeom prst="roundRect">
            <a:avLst>
              <a:gd name="adj" fmla="val 16667"/>
            </a:avLst>
          </a:prstGeom>
          <a:noFill/>
          <a:ln>
            <a:noFill/>
          </a:ln>
        </p:spPr>
      </p:pic>
      <p:pic>
        <p:nvPicPr>
          <p:cNvPr id="295" name="Google Shape;295;p37"/>
          <p:cNvPicPr preferRelativeResize="0"/>
          <p:nvPr/>
        </p:nvPicPr>
        <p:blipFill>
          <a:blip r:embed="rId11">
            <a:alphaModFix/>
          </a:blip>
          <a:stretch>
            <a:fillRect/>
          </a:stretch>
        </p:blipFill>
        <p:spPr>
          <a:xfrm rot="-730830">
            <a:off x="543253" y="1659451"/>
            <a:ext cx="1932300" cy="1449273"/>
          </a:xfrm>
          <a:prstGeom prst="roundRect">
            <a:avLst>
              <a:gd name="adj" fmla="val 16667"/>
            </a:avLst>
          </a:prstGeom>
          <a:noFill/>
          <a:ln>
            <a:noFill/>
          </a:ln>
        </p:spPr>
      </p:pic>
      <p:pic>
        <p:nvPicPr>
          <p:cNvPr id="296" name="Google Shape;296;p37"/>
          <p:cNvPicPr preferRelativeResize="0"/>
          <p:nvPr/>
        </p:nvPicPr>
        <p:blipFill rotWithShape="1">
          <a:blip r:embed="rId12">
            <a:alphaModFix/>
          </a:blip>
          <a:srcRect l="23017" t="10497" b="13704"/>
          <a:stretch/>
        </p:blipFill>
        <p:spPr>
          <a:xfrm rot="531068">
            <a:off x="5516835" y="360966"/>
            <a:ext cx="1904884" cy="1468875"/>
          </a:xfrm>
          <a:prstGeom prst="roundRect">
            <a:avLst>
              <a:gd name="adj" fmla="val 16667"/>
            </a:avLst>
          </a:prstGeom>
          <a:noFill/>
          <a:ln>
            <a:noFill/>
          </a:ln>
        </p:spPr>
      </p:pic>
      <p:pic>
        <p:nvPicPr>
          <p:cNvPr id="297" name="Google Shape;297;p37"/>
          <p:cNvPicPr preferRelativeResize="0"/>
          <p:nvPr/>
        </p:nvPicPr>
        <p:blipFill rotWithShape="1">
          <a:blip r:embed="rId13">
            <a:alphaModFix/>
          </a:blip>
          <a:srcRect t="7551" r="20204" b="19487"/>
          <a:stretch/>
        </p:blipFill>
        <p:spPr>
          <a:xfrm>
            <a:off x="3229225" y="3296225"/>
            <a:ext cx="3148200" cy="1411800"/>
          </a:xfrm>
          <a:prstGeom prst="roundRect">
            <a:avLst>
              <a:gd name="adj" fmla="val 16667"/>
            </a:avLst>
          </a:prstGeom>
          <a:noFill/>
          <a:ln>
            <a:noFill/>
          </a:ln>
        </p:spPr>
      </p:pic>
      <p:pic>
        <p:nvPicPr>
          <p:cNvPr id="2" name="20191212_0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8"/>
          <p:cNvSpPr txBox="1">
            <a:spLocks noGrp="1"/>
          </p:cNvSpPr>
          <p:nvPr>
            <p:ph type="body" idx="1"/>
          </p:nvPr>
        </p:nvSpPr>
        <p:spPr>
          <a:xfrm>
            <a:off x="458525" y="331550"/>
            <a:ext cx="3269400" cy="4313700"/>
          </a:xfrm>
          <a:prstGeom prst="rect">
            <a:avLst/>
          </a:prstGeom>
        </p:spPr>
        <p:txBody>
          <a:bodyPr spcFirstLastPara="1" wrap="square" lIns="91425" tIns="91425" rIns="91425" bIns="91425" anchor="t" anchorCtr="0">
            <a:noAutofit/>
          </a:bodyPr>
          <a:lstStyle/>
          <a:p>
            <a:pPr marL="0" lvl="0" indent="0" algn="ctr" rtl="0">
              <a:lnSpc>
                <a:spcPct val="113000"/>
              </a:lnSpc>
              <a:spcBef>
                <a:spcPts val="0"/>
              </a:spcBef>
              <a:spcAft>
                <a:spcPts val="0"/>
              </a:spcAft>
              <a:buNone/>
            </a:pPr>
            <a:r>
              <a:rPr lang="pl" sz="1800" b="1">
                <a:solidFill>
                  <a:srgbClr val="233A44"/>
                </a:solidFill>
                <a:latin typeface="Georgia"/>
                <a:ea typeface="Georgia"/>
                <a:cs typeface="Georgia"/>
                <a:sym typeface="Georgia"/>
              </a:rPr>
              <a:t>Miniatura Bazyliki Świętego Piotra w Watykanie</a:t>
            </a:r>
            <a:endParaRPr sz="1800" b="1">
              <a:solidFill>
                <a:srgbClr val="233A44"/>
              </a:solidFill>
              <a:latin typeface="Georgia"/>
              <a:ea typeface="Georgia"/>
              <a:cs typeface="Georgia"/>
              <a:sym typeface="Georgia"/>
            </a:endParaRPr>
          </a:p>
          <a:p>
            <a:pPr marL="0" lvl="0" indent="0" algn="ctr" rtl="0">
              <a:spcBef>
                <a:spcPts val="100"/>
              </a:spcBef>
              <a:spcAft>
                <a:spcPts val="0"/>
              </a:spcAft>
              <a:buNone/>
            </a:pPr>
            <a:r>
              <a:rPr lang="pl" sz="1400">
                <a:solidFill>
                  <a:srgbClr val="233A44"/>
                </a:solidFill>
                <a:latin typeface="Georgia"/>
                <a:ea typeface="Georgia"/>
                <a:cs typeface="Georgia"/>
                <a:sym typeface="Georgia"/>
              </a:rPr>
              <a:t>B</a:t>
            </a:r>
            <a:r>
              <a:rPr lang="pl" sz="1400" b="1">
                <a:solidFill>
                  <a:srgbClr val="233A44"/>
                </a:solidFill>
                <a:latin typeface="Georgia"/>
                <a:ea typeface="Georgia"/>
                <a:cs typeface="Georgia"/>
                <a:sym typeface="Georgia"/>
              </a:rPr>
              <a:t>azylika watykańska jest drugim co do wielkości kościołem na świecie i jednym z najważniejszych miejsc katolicyzmu. Usytuowana jest przy Placu Świętego Piotra, który  może pomieścić kilkaset tysięcy wiernych. Bazylika jest dziełem architektury renesansu i baroku. Projektowali i budowali ją najwybitniejsi ówcześni artyści jak Donato Bramante, Rafael Santi, Michał Anioł i wielu innych. </a:t>
            </a:r>
            <a:endParaRPr b="1">
              <a:solidFill>
                <a:srgbClr val="233A44"/>
              </a:solidFill>
            </a:endParaRPr>
          </a:p>
          <a:p>
            <a:pPr marL="0" lvl="0" indent="0" algn="ctr" rtl="0">
              <a:spcBef>
                <a:spcPts val="1600"/>
              </a:spcBef>
              <a:spcAft>
                <a:spcPts val="0"/>
              </a:spcAft>
              <a:buNone/>
            </a:pPr>
            <a:endParaRPr>
              <a:solidFill>
                <a:srgbClr val="233A44"/>
              </a:solidFill>
            </a:endParaRPr>
          </a:p>
          <a:p>
            <a:pPr marL="0" lvl="0" indent="0" algn="l" rtl="0">
              <a:spcBef>
                <a:spcPts val="1600"/>
              </a:spcBef>
              <a:spcAft>
                <a:spcPts val="1600"/>
              </a:spcAft>
              <a:buNone/>
            </a:pPr>
            <a:endParaRPr/>
          </a:p>
        </p:txBody>
      </p:sp>
      <p:pic>
        <p:nvPicPr>
          <p:cNvPr id="303" name="Google Shape;303;p38"/>
          <p:cNvPicPr preferRelativeResize="0"/>
          <p:nvPr/>
        </p:nvPicPr>
        <p:blipFill>
          <a:blip r:embed="rId5">
            <a:alphaModFix/>
          </a:blip>
          <a:stretch>
            <a:fillRect/>
          </a:stretch>
        </p:blipFill>
        <p:spPr>
          <a:xfrm>
            <a:off x="3947325" y="418650"/>
            <a:ext cx="4704900" cy="4226400"/>
          </a:xfrm>
          <a:prstGeom prst="roundRect">
            <a:avLst>
              <a:gd name="adj" fmla="val 16667"/>
            </a:avLst>
          </a:prstGeom>
          <a:noFill/>
          <a:ln>
            <a:noFill/>
          </a:ln>
        </p:spPr>
      </p:pic>
      <p:pic>
        <p:nvPicPr>
          <p:cNvPr id="2" name="20191212_0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9"/>
          <p:cNvPicPr preferRelativeResize="0"/>
          <p:nvPr/>
        </p:nvPicPr>
        <p:blipFill rotWithShape="1">
          <a:blip r:embed="rId5">
            <a:alphaModFix/>
          </a:blip>
          <a:srcRect t="15539" b="15546"/>
          <a:stretch/>
        </p:blipFill>
        <p:spPr>
          <a:xfrm>
            <a:off x="725200" y="1396675"/>
            <a:ext cx="7938900" cy="3330600"/>
          </a:xfrm>
          <a:prstGeom prst="roundRect">
            <a:avLst>
              <a:gd name="adj" fmla="val 16667"/>
            </a:avLst>
          </a:prstGeom>
          <a:noFill/>
          <a:ln>
            <a:noFill/>
          </a:ln>
        </p:spPr>
      </p:pic>
      <p:pic>
        <p:nvPicPr>
          <p:cNvPr id="309" name="Google Shape;309;p39"/>
          <p:cNvPicPr preferRelativeResize="0"/>
          <p:nvPr/>
        </p:nvPicPr>
        <p:blipFill rotWithShape="1">
          <a:blip r:embed="rId6">
            <a:alphaModFix/>
          </a:blip>
          <a:srcRect t="12852" b="12852"/>
          <a:stretch/>
        </p:blipFill>
        <p:spPr>
          <a:xfrm rot="744300">
            <a:off x="6256320" y="583560"/>
            <a:ext cx="2364298" cy="1916780"/>
          </a:xfrm>
          <a:prstGeom prst="roundRect">
            <a:avLst>
              <a:gd name="adj" fmla="val 16667"/>
            </a:avLst>
          </a:prstGeom>
          <a:noFill/>
          <a:ln>
            <a:noFill/>
          </a:ln>
        </p:spPr>
      </p:pic>
      <p:pic>
        <p:nvPicPr>
          <p:cNvPr id="310" name="Google Shape;310;p39"/>
          <p:cNvPicPr preferRelativeResize="0"/>
          <p:nvPr/>
        </p:nvPicPr>
        <p:blipFill rotWithShape="1">
          <a:blip r:embed="rId7">
            <a:alphaModFix/>
          </a:blip>
          <a:srcRect t="278" b="288"/>
          <a:stretch/>
        </p:blipFill>
        <p:spPr>
          <a:xfrm>
            <a:off x="322300" y="738050"/>
            <a:ext cx="3962700" cy="2243700"/>
          </a:xfrm>
          <a:prstGeom prst="roundRect">
            <a:avLst>
              <a:gd name="adj" fmla="val 16667"/>
            </a:avLst>
          </a:prstGeom>
          <a:noFill/>
          <a:ln>
            <a:noFill/>
          </a:ln>
        </p:spPr>
      </p:pic>
      <p:sp>
        <p:nvSpPr>
          <p:cNvPr id="311" name="Google Shape;311;p39"/>
          <p:cNvSpPr txBox="1"/>
          <p:nvPr/>
        </p:nvSpPr>
        <p:spPr>
          <a:xfrm>
            <a:off x="598075" y="270000"/>
            <a:ext cx="6120600" cy="45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l" sz="1800" b="1">
                <a:latin typeface="Georgia"/>
                <a:ea typeface="Georgia"/>
                <a:cs typeface="Georgia"/>
                <a:sym typeface="Georgia"/>
              </a:rPr>
              <a:t>Bazylika i Plac Św. Piotra w Rzymie</a:t>
            </a:r>
            <a:endParaRPr sz="1800" b="1">
              <a:latin typeface="Georgia"/>
              <a:ea typeface="Georgia"/>
              <a:cs typeface="Georgia"/>
              <a:sym typeface="Georgia"/>
            </a:endParaRPr>
          </a:p>
        </p:txBody>
      </p:sp>
      <p:pic>
        <p:nvPicPr>
          <p:cNvPr id="2" name="20191212_0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Shape 315"/>
        <p:cNvGrpSpPr/>
        <p:nvPr/>
      </p:nvGrpSpPr>
      <p:grpSpPr>
        <a:xfrm>
          <a:off x="0" y="0"/>
          <a:ext cx="0" cy="0"/>
          <a:chOff x="0" y="0"/>
          <a:chExt cx="0" cy="0"/>
        </a:xfrm>
      </p:grpSpPr>
      <p:sp>
        <p:nvSpPr>
          <p:cNvPr id="316" name="Google Shape;316;p40"/>
          <p:cNvSpPr txBox="1">
            <a:spLocks noGrp="1"/>
          </p:cNvSpPr>
          <p:nvPr>
            <p:ph type="body" idx="1"/>
          </p:nvPr>
        </p:nvSpPr>
        <p:spPr>
          <a:xfrm flipH="1">
            <a:off x="3378675" y="630000"/>
            <a:ext cx="2671800" cy="228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l" sz="1400" b="1" dirty="0">
                <a:solidFill>
                  <a:srgbClr val="351C75"/>
                </a:solidFill>
                <a:latin typeface="Georgia"/>
                <a:ea typeface="Georgia"/>
                <a:cs typeface="Georgia"/>
                <a:sym typeface="Georgia"/>
              </a:rPr>
              <a:t>Po lewej misternie wykonana miniatura Katedry Świętego Piotra i Najświętszej Marii Panny w Kolonii.</a:t>
            </a:r>
            <a:endParaRPr sz="1400" b="1" dirty="0">
              <a:solidFill>
                <a:srgbClr val="351C75"/>
              </a:solidFill>
              <a:latin typeface="Georgia"/>
              <a:ea typeface="Georgia"/>
              <a:cs typeface="Georgia"/>
              <a:sym typeface="Georgia"/>
            </a:endParaRPr>
          </a:p>
          <a:p>
            <a:pPr marL="0" lvl="0" indent="0" algn="ctr" rtl="0">
              <a:spcBef>
                <a:spcPts val="1600"/>
              </a:spcBef>
              <a:spcAft>
                <a:spcPts val="0"/>
              </a:spcAft>
              <a:buNone/>
            </a:pPr>
            <a:r>
              <a:rPr lang="pl" sz="1400" b="1" dirty="0">
                <a:solidFill>
                  <a:srgbClr val="351C75"/>
                </a:solidFill>
                <a:latin typeface="Georgia"/>
                <a:ea typeface="Georgia"/>
                <a:cs typeface="Georgia"/>
                <a:sym typeface="Georgia"/>
              </a:rPr>
              <a:t>Po prawej zdjęcia oryginalnej budowli.</a:t>
            </a:r>
            <a:endParaRPr sz="1400" b="1" dirty="0">
              <a:solidFill>
                <a:srgbClr val="351C75"/>
              </a:solidFill>
              <a:latin typeface="Georgia"/>
              <a:ea typeface="Georgia"/>
              <a:cs typeface="Georgia"/>
              <a:sym typeface="Georgia"/>
            </a:endParaRPr>
          </a:p>
          <a:p>
            <a:pPr marL="0" lvl="0" indent="0" algn="l" rtl="0">
              <a:spcBef>
                <a:spcPts val="1600"/>
              </a:spcBef>
              <a:spcAft>
                <a:spcPts val="0"/>
              </a:spcAft>
              <a:buNone/>
            </a:pPr>
            <a:endParaRPr b="1" dirty="0">
              <a:solidFill>
                <a:srgbClr val="351C75"/>
              </a:solidFill>
              <a:latin typeface="Georgia"/>
              <a:ea typeface="Georgia"/>
              <a:cs typeface="Georgia"/>
              <a:sym typeface="Georgia"/>
            </a:endParaRPr>
          </a:p>
          <a:p>
            <a:pPr marL="0" lvl="0" indent="0" algn="l" rtl="0">
              <a:spcBef>
                <a:spcPts val="1600"/>
              </a:spcBef>
              <a:spcAft>
                <a:spcPts val="1600"/>
              </a:spcAft>
              <a:buNone/>
            </a:pPr>
            <a:endParaRPr b="1" dirty="0">
              <a:solidFill>
                <a:srgbClr val="351C75"/>
              </a:solidFill>
              <a:latin typeface="Georgia"/>
              <a:ea typeface="Georgia"/>
              <a:cs typeface="Georgia"/>
              <a:sym typeface="Georgia"/>
            </a:endParaRPr>
          </a:p>
        </p:txBody>
      </p:sp>
      <p:pic>
        <p:nvPicPr>
          <p:cNvPr id="317" name="Google Shape;317;p40"/>
          <p:cNvPicPr preferRelativeResize="0"/>
          <p:nvPr/>
        </p:nvPicPr>
        <p:blipFill>
          <a:blip r:embed="rId5">
            <a:alphaModFix/>
          </a:blip>
          <a:stretch>
            <a:fillRect/>
          </a:stretch>
        </p:blipFill>
        <p:spPr>
          <a:xfrm>
            <a:off x="563176" y="493396"/>
            <a:ext cx="2672100" cy="3486600"/>
          </a:xfrm>
          <a:prstGeom prst="roundRect">
            <a:avLst>
              <a:gd name="adj" fmla="val 16667"/>
            </a:avLst>
          </a:prstGeom>
          <a:noFill/>
          <a:ln>
            <a:noFill/>
          </a:ln>
        </p:spPr>
      </p:pic>
      <p:pic>
        <p:nvPicPr>
          <p:cNvPr id="318" name="Google Shape;318;p40"/>
          <p:cNvPicPr preferRelativeResize="0"/>
          <p:nvPr/>
        </p:nvPicPr>
        <p:blipFill rotWithShape="1">
          <a:blip r:embed="rId6">
            <a:alphaModFix/>
          </a:blip>
          <a:srcRect l="4429" r="4429"/>
          <a:stretch/>
        </p:blipFill>
        <p:spPr>
          <a:xfrm rot="1273357">
            <a:off x="6113804" y="468916"/>
            <a:ext cx="2563953" cy="2405692"/>
          </a:xfrm>
          <a:prstGeom prst="roundRect">
            <a:avLst>
              <a:gd name="adj" fmla="val 16667"/>
            </a:avLst>
          </a:prstGeom>
          <a:noFill/>
          <a:ln>
            <a:noFill/>
          </a:ln>
        </p:spPr>
      </p:pic>
      <p:sp>
        <p:nvSpPr>
          <p:cNvPr id="319" name="Google Shape;319;p40"/>
          <p:cNvSpPr txBox="1"/>
          <p:nvPr/>
        </p:nvSpPr>
        <p:spPr>
          <a:xfrm>
            <a:off x="978525" y="3562825"/>
            <a:ext cx="50100" cy="3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pic>
        <p:nvPicPr>
          <p:cNvPr id="320" name="Google Shape;320;p40"/>
          <p:cNvPicPr preferRelativeResize="0"/>
          <p:nvPr/>
        </p:nvPicPr>
        <p:blipFill>
          <a:blip r:embed="rId7">
            <a:alphaModFix/>
          </a:blip>
          <a:stretch>
            <a:fillRect/>
          </a:stretch>
        </p:blipFill>
        <p:spPr>
          <a:xfrm>
            <a:off x="3378675" y="3094466"/>
            <a:ext cx="5049265" cy="1771060"/>
          </a:xfrm>
          <a:prstGeom prst="roundRect">
            <a:avLst>
              <a:gd name="adj" fmla="val 16667"/>
            </a:avLst>
          </a:prstGeom>
          <a:noFill/>
          <a:ln>
            <a:noFill/>
          </a:ln>
        </p:spPr>
      </p:pic>
      <p:pic>
        <p:nvPicPr>
          <p:cNvPr id="3" name="20191212_0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1"/>
          <p:cNvSpPr txBox="1">
            <a:spLocks noGrp="1"/>
          </p:cNvSpPr>
          <p:nvPr>
            <p:ph type="body" idx="1"/>
          </p:nvPr>
        </p:nvSpPr>
        <p:spPr>
          <a:xfrm>
            <a:off x="2401825" y="3841500"/>
            <a:ext cx="3987900" cy="687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pl" sz="1800" b="1">
                <a:latin typeface="Georgia"/>
                <a:ea typeface="Georgia"/>
                <a:cs typeface="Georgia"/>
                <a:sym typeface="Georgia"/>
              </a:rPr>
              <a:t>Miniatura Sanktuarium Matki Bożej w Lourdes.</a:t>
            </a:r>
            <a:endParaRPr sz="1800" b="1">
              <a:latin typeface="Georgia"/>
              <a:ea typeface="Georgia"/>
              <a:cs typeface="Georgia"/>
              <a:sym typeface="Georgia"/>
            </a:endParaRPr>
          </a:p>
        </p:txBody>
      </p:sp>
      <p:pic>
        <p:nvPicPr>
          <p:cNvPr id="326" name="Google Shape;326;p41"/>
          <p:cNvPicPr preferRelativeResize="0"/>
          <p:nvPr/>
        </p:nvPicPr>
        <p:blipFill>
          <a:blip r:embed="rId5">
            <a:alphaModFix/>
          </a:blip>
          <a:stretch>
            <a:fillRect/>
          </a:stretch>
        </p:blipFill>
        <p:spPr>
          <a:xfrm>
            <a:off x="1455325" y="630000"/>
            <a:ext cx="5880900" cy="2825100"/>
          </a:xfrm>
          <a:prstGeom prst="roundRect">
            <a:avLst>
              <a:gd name="adj" fmla="val 16667"/>
            </a:avLst>
          </a:prstGeom>
          <a:noFill/>
          <a:ln>
            <a:noFill/>
          </a:ln>
        </p:spPr>
      </p:pic>
      <p:pic>
        <p:nvPicPr>
          <p:cNvPr id="2" name="20191212_0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2"/>
          <p:cNvSpPr txBox="1">
            <a:spLocks noGrp="1"/>
          </p:cNvSpPr>
          <p:nvPr>
            <p:ph type="body" idx="1"/>
          </p:nvPr>
        </p:nvSpPr>
        <p:spPr>
          <a:xfrm>
            <a:off x="759350" y="3909225"/>
            <a:ext cx="5185200" cy="644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pl" sz="1400" b="1">
                <a:latin typeface="Georgia"/>
                <a:ea typeface="Georgia"/>
                <a:cs typeface="Georgia"/>
                <a:sym typeface="Georgia"/>
              </a:rPr>
              <a:t>Grota Massabielle w Lourdes  miejsce objawień i cel pielgrzymek milionów katolików z całego świata.</a:t>
            </a:r>
            <a:endParaRPr sz="1400" b="1">
              <a:latin typeface="Georgia"/>
              <a:ea typeface="Georgia"/>
              <a:cs typeface="Georgia"/>
              <a:sym typeface="Georgia"/>
            </a:endParaRPr>
          </a:p>
        </p:txBody>
      </p:sp>
      <p:pic>
        <p:nvPicPr>
          <p:cNvPr id="332" name="Google Shape;332;p42"/>
          <p:cNvPicPr preferRelativeResize="0"/>
          <p:nvPr/>
        </p:nvPicPr>
        <p:blipFill>
          <a:blip r:embed="rId5">
            <a:alphaModFix/>
          </a:blip>
          <a:stretch>
            <a:fillRect/>
          </a:stretch>
        </p:blipFill>
        <p:spPr>
          <a:xfrm>
            <a:off x="319000" y="773750"/>
            <a:ext cx="3060900" cy="2859600"/>
          </a:xfrm>
          <a:prstGeom prst="roundRect">
            <a:avLst>
              <a:gd name="adj" fmla="val 16667"/>
            </a:avLst>
          </a:prstGeom>
          <a:noFill/>
          <a:ln>
            <a:noFill/>
          </a:ln>
        </p:spPr>
      </p:pic>
      <p:pic>
        <p:nvPicPr>
          <p:cNvPr id="333" name="Google Shape;333;p42"/>
          <p:cNvPicPr preferRelativeResize="0"/>
          <p:nvPr/>
        </p:nvPicPr>
        <p:blipFill>
          <a:blip r:embed="rId6">
            <a:alphaModFix/>
          </a:blip>
          <a:stretch>
            <a:fillRect/>
          </a:stretch>
        </p:blipFill>
        <p:spPr>
          <a:xfrm rot="372654">
            <a:off x="3146031" y="1198503"/>
            <a:ext cx="3141741" cy="2010102"/>
          </a:xfrm>
          <a:prstGeom prst="roundRect">
            <a:avLst>
              <a:gd name="adj" fmla="val 16667"/>
            </a:avLst>
          </a:prstGeom>
          <a:noFill/>
          <a:ln>
            <a:noFill/>
          </a:ln>
        </p:spPr>
      </p:pic>
      <p:pic>
        <p:nvPicPr>
          <p:cNvPr id="334" name="Google Shape;334;p42"/>
          <p:cNvPicPr preferRelativeResize="0"/>
          <p:nvPr/>
        </p:nvPicPr>
        <p:blipFill>
          <a:blip r:embed="rId7">
            <a:alphaModFix/>
          </a:blip>
          <a:stretch>
            <a:fillRect/>
          </a:stretch>
        </p:blipFill>
        <p:spPr>
          <a:xfrm>
            <a:off x="6078575" y="410000"/>
            <a:ext cx="2652300" cy="3587100"/>
          </a:xfrm>
          <a:prstGeom prst="roundRect">
            <a:avLst>
              <a:gd name="adj" fmla="val 16667"/>
            </a:avLst>
          </a:prstGeom>
          <a:noFill/>
          <a:ln>
            <a:noFill/>
          </a:ln>
        </p:spPr>
      </p:pic>
      <p:pic>
        <p:nvPicPr>
          <p:cNvPr id="2" name="20191212_0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6"/>
          <p:cNvSpPr/>
          <p:nvPr/>
        </p:nvSpPr>
        <p:spPr>
          <a:xfrm>
            <a:off x="367650" y="220050"/>
            <a:ext cx="8408700" cy="4703400"/>
          </a:xfrm>
          <a:prstGeom prst="horizontalScroll">
            <a:avLst>
              <a:gd name="adj" fmla="val 125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800">
              <a:solidFill>
                <a:schemeClr val="dk2"/>
              </a:solidFill>
              <a:latin typeface="Georgia"/>
              <a:ea typeface="Georgia"/>
              <a:cs typeface="Georgia"/>
              <a:sym typeface="Georgia"/>
            </a:endParaRPr>
          </a:p>
          <a:p>
            <a:pPr marL="0" lvl="0" indent="0" algn="ctr" rtl="0">
              <a:lnSpc>
                <a:spcPct val="100000"/>
              </a:lnSpc>
              <a:spcBef>
                <a:spcPts val="100"/>
              </a:spcBef>
              <a:spcAft>
                <a:spcPts val="0"/>
              </a:spcAft>
              <a:buNone/>
            </a:pPr>
            <a:r>
              <a:rPr lang="pl" sz="1800">
                <a:solidFill>
                  <a:schemeClr val="dk2"/>
                </a:solidFill>
                <a:latin typeface="Georgia"/>
                <a:ea typeface="Georgia"/>
                <a:cs typeface="Georgia"/>
                <a:sym typeface="Georgia"/>
              </a:rPr>
              <a:t>P</a:t>
            </a:r>
            <a:r>
              <a:rPr lang="pl" sz="1800" b="1">
                <a:solidFill>
                  <a:schemeClr val="dk2"/>
                </a:solidFill>
                <a:latin typeface="Georgia"/>
                <a:ea typeface="Georgia"/>
                <a:cs typeface="Georgia"/>
                <a:sym typeface="Georgia"/>
              </a:rPr>
              <a:t>ark Miniatur znajduje się na szlaku popularnych pielgrzymek do Sanktuarium Góry Św. Anny, na opolszczyźnie. Został usytuowany tuż obok przepięknie odrestaurowanych budynków z przełomu XIX i XX wieku. Pomysłodawcą i zarazem twórcą miniatur jest </a:t>
            </a:r>
            <a:endParaRPr sz="1800" b="1">
              <a:solidFill>
                <a:schemeClr val="dk2"/>
              </a:solidFill>
              <a:latin typeface="Georgia"/>
              <a:ea typeface="Georgia"/>
              <a:cs typeface="Georgia"/>
              <a:sym typeface="Georgia"/>
            </a:endParaRPr>
          </a:p>
          <a:p>
            <a:pPr marL="0" lvl="0" indent="0" algn="ctr" rtl="0">
              <a:lnSpc>
                <a:spcPct val="100000"/>
              </a:lnSpc>
              <a:spcBef>
                <a:spcPts val="100"/>
              </a:spcBef>
              <a:spcAft>
                <a:spcPts val="0"/>
              </a:spcAft>
              <a:buNone/>
            </a:pPr>
            <a:r>
              <a:rPr lang="pl" sz="2400" b="1" i="1">
                <a:solidFill>
                  <a:schemeClr val="dk2"/>
                </a:solidFill>
                <a:latin typeface="Georgia"/>
                <a:ea typeface="Georgia"/>
                <a:cs typeface="Georgia"/>
                <a:sym typeface="Georgia"/>
              </a:rPr>
              <a:t>Aleksander Materla</a:t>
            </a:r>
            <a:endParaRPr sz="2400" b="1" i="1">
              <a:solidFill>
                <a:schemeClr val="dk2"/>
              </a:solidFill>
              <a:latin typeface="Georgia"/>
              <a:ea typeface="Georgia"/>
              <a:cs typeface="Georgia"/>
              <a:sym typeface="Georgia"/>
            </a:endParaRPr>
          </a:p>
          <a:p>
            <a:pPr marL="0" lvl="0" indent="0" algn="ctr" rtl="0">
              <a:lnSpc>
                <a:spcPct val="115000"/>
              </a:lnSpc>
              <a:spcBef>
                <a:spcPts val="100"/>
              </a:spcBef>
              <a:spcAft>
                <a:spcPts val="1600"/>
              </a:spcAft>
              <a:buNone/>
            </a:pPr>
            <a:r>
              <a:rPr lang="pl" sz="1800" b="1">
                <a:solidFill>
                  <a:schemeClr val="dk2"/>
                </a:solidFill>
                <a:latin typeface="Georgia"/>
                <a:ea typeface="Georgia"/>
                <a:cs typeface="Georgia"/>
                <a:sym typeface="Georgia"/>
              </a:rPr>
              <a:t>Na terenie  ogrodu o powierzchni dwóch hektarów umiejscowiono kilkanaście miniatur najbardziej znanych obiektów sakralnych na świecie. Zamieszczone tam tablice przybliżają nam ciekawą historię tych budowli. Wszystkie miniatury zostały wykonane w skali 1:25</a:t>
            </a:r>
            <a:endParaRPr/>
          </a:p>
        </p:txBody>
      </p:sp>
      <p:pic>
        <p:nvPicPr>
          <p:cNvPr id="2" name="20191212_0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8653" y="2200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0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3"/>
          <p:cNvSpPr txBox="1">
            <a:spLocks noGrp="1"/>
          </p:cNvSpPr>
          <p:nvPr>
            <p:ph type="body" idx="1"/>
          </p:nvPr>
        </p:nvSpPr>
        <p:spPr>
          <a:xfrm>
            <a:off x="819150" y="3548625"/>
            <a:ext cx="7505700" cy="1168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pl" sz="1800">
                <a:latin typeface="Georgia"/>
                <a:ea typeface="Georgia"/>
                <a:cs typeface="Georgia"/>
                <a:sym typeface="Georgia"/>
              </a:rPr>
              <a:t> </a:t>
            </a:r>
            <a:r>
              <a:rPr lang="pl" sz="1800" b="1">
                <a:latin typeface="Georgia"/>
                <a:ea typeface="Georgia"/>
                <a:cs typeface="Georgia"/>
                <a:sym typeface="Georgia"/>
              </a:rPr>
              <a:t>Bazylika Św. Marka  - ta miniatura w sposób wierny odwzorowuje przepiękną fasadę kościoła z pięcioma portalami i kwadrygą z czwórką koni.</a:t>
            </a:r>
            <a:endParaRPr sz="1800" b="1">
              <a:latin typeface="Georgia"/>
              <a:ea typeface="Georgia"/>
              <a:cs typeface="Georgia"/>
              <a:sym typeface="Georgia"/>
            </a:endParaRPr>
          </a:p>
        </p:txBody>
      </p:sp>
      <p:pic>
        <p:nvPicPr>
          <p:cNvPr id="340" name="Google Shape;340;p43"/>
          <p:cNvPicPr preferRelativeResize="0"/>
          <p:nvPr/>
        </p:nvPicPr>
        <p:blipFill rotWithShape="1">
          <a:blip r:embed="rId5">
            <a:alphaModFix/>
          </a:blip>
          <a:srcRect r="7986" b="14675"/>
          <a:stretch/>
        </p:blipFill>
        <p:spPr>
          <a:xfrm>
            <a:off x="1714500" y="540000"/>
            <a:ext cx="5342700" cy="2908800"/>
          </a:xfrm>
          <a:prstGeom prst="roundRect">
            <a:avLst>
              <a:gd name="adj" fmla="val 16667"/>
            </a:avLst>
          </a:prstGeom>
          <a:noFill/>
          <a:ln>
            <a:noFill/>
          </a:ln>
        </p:spPr>
      </p:pic>
      <p:pic>
        <p:nvPicPr>
          <p:cNvPr id="2" name="20191212_0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4"/>
          <p:cNvSpPr txBox="1">
            <a:spLocks noGrp="1"/>
          </p:cNvSpPr>
          <p:nvPr>
            <p:ph type="body" idx="1"/>
          </p:nvPr>
        </p:nvSpPr>
        <p:spPr>
          <a:xfrm>
            <a:off x="558200" y="3050225"/>
            <a:ext cx="5861100" cy="1634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pl" sz="1400" b="1">
                <a:latin typeface="Georgia"/>
                <a:ea typeface="Georgia"/>
                <a:cs typeface="Georgia"/>
                <a:sym typeface="Georgia"/>
              </a:rPr>
              <a:t>Kościół ten jest symbolem weneckiej potęgi i władzy, w którego wnętrzach, za Złotym Ołtarzem, złożone są szczątki Św. Marka Ewangelisty. Bazylika oszałamia swym pięknem, jednak ten skarb architektury jest zagrożony , bowiem  coraz częstsze powodzie przybierają na sile i niszczą otoczenie jak i wnętrze kościoła.</a:t>
            </a:r>
            <a:endParaRPr sz="1400" b="1">
              <a:latin typeface="Georgia"/>
              <a:ea typeface="Georgia"/>
              <a:cs typeface="Georgia"/>
              <a:sym typeface="Georgia"/>
            </a:endParaRPr>
          </a:p>
        </p:txBody>
      </p:sp>
      <p:pic>
        <p:nvPicPr>
          <p:cNvPr id="346" name="Google Shape;346;p44"/>
          <p:cNvPicPr preferRelativeResize="0"/>
          <p:nvPr/>
        </p:nvPicPr>
        <p:blipFill>
          <a:blip r:embed="rId5">
            <a:alphaModFix/>
          </a:blip>
          <a:stretch>
            <a:fillRect/>
          </a:stretch>
        </p:blipFill>
        <p:spPr>
          <a:xfrm rot="-607017">
            <a:off x="411151" y="637484"/>
            <a:ext cx="2192897" cy="2317831"/>
          </a:xfrm>
          <a:prstGeom prst="roundRect">
            <a:avLst>
              <a:gd name="adj" fmla="val 16667"/>
            </a:avLst>
          </a:prstGeom>
          <a:noFill/>
          <a:ln>
            <a:noFill/>
          </a:ln>
        </p:spPr>
      </p:pic>
      <p:pic>
        <p:nvPicPr>
          <p:cNvPr id="347" name="Google Shape;347;p44"/>
          <p:cNvPicPr preferRelativeResize="0"/>
          <p:nvPr/>
        </p:nvPicPr>
        <p:blipFill>
          <a:blip r:embed="rId6">
            <a:alphaModFix/>
          </a:blip>
          <a:stretch>
            <a:fillRect/>
          </a:stretch>
        </p:blipFill>
        <p:spPr>
          <a:xfrm>
            <a:off x="2790550" y="462900"/>
            <a:ext cx="3335100" cy="2386200"/>
          </a:xfrm>
          <a:prstGeom prst="roundRect">
            <a:avLst>
              <a:gd name="adj" fmla="val 16667"/>
            </a:avLst>
          </a:prstGeom>
          <a:noFill/>
          <a:ln>
            <a:noFill/>
          </a:ln>
        </p:spPr>
      </p:pic>
      <p:pic>
        <p:nvPicPr>
          <p:cNvPr id="348" name="Google Shape;348;p44"/>
          <p:cNvPicPr preferRelativeResize="0"/>
          <p:nvPr/>
        </p:nvPicPr>
        <p:blipFill rotWithShape="1">
          <a:blip r:embed="rId7">
            <a:alphaModFix/>
          </a:blip>
          <a:srcRect r="5953"/>
          <a:stretch/>
        </p:blipFill>
        <p:spPr>
          <a:xfrm rot="877082">
            <a:off x="6376105" y="727114"/>
            <a:ext cx="2285895" cy="1498073"/>
          </a:xfrm>
          <a:prstGeom prst="roundRect">
            <a:avLst>
              <a:gd name="adj" fmla="val 16667"/>
            </a:avLst>
          </a:prstGeom>
          <a:noFill/>
          <a:ln>
            <a:noFill/>
          </a:ln>
        </p:spPr>
      </p:pic>
      <p:pic>
        <p:nvPicPr>
          <p:cNvPr id="349" name="Google Shape;349;p44"/>
          <p:cNvPicPr preferRelativeResize="0"/>
          <p:nvPr/>
        </p:nvPicPr>
        <p:blipFill>
          <a:blip r:embed="rId8">
            <a:alphaModFix/>
          </a:blip>
          <a:stretch>
            <a:fillRect/>
          </a:stretch>
        </p:blipFill>
        <p:spPr>
          <a:xfrm rot="-887549">
            <a:off x="6417787" y="2767293"/>
            <a:ext cx="2414628" cy="1830383"/>
          </a:xfrm>
          <a:prstGeom prst="roundRect">
            <a:avLst>
              <a:gd name="adj" fmla="val 16667"/>
            </a:avLst>
          </a:prstGeom>
          <a:noFill/>
          <a:ln>
            <a:noFill/>
          </a:ln>
        </p:spPr>
      </p:pic>
      <p:pic>
        <p:nvPicPr>
          <p:cNvPr id="350" name="Google Shape;350;p44"/>
          <p:cNvPicPr preferRelativeResize="0"/>
          <p:nvPr/>
        </p:nvPicPr>
        <p:blipFill>
          <a:blip r:embed="rId9">
            <a:alphaModFix/>
          </a:blip>
          <a:stretch>
            <a:fillRect/>
          </a:stretch>
        </p:blipFill>
        <p:spPr>
          <a:xfrm>
            <a:off x="5763050" y="1324925"/>
            <a:ext cx="1573500" cy="1725300"/>
          </a:xfrm>
          <a:prstGeom prst="ellipse">
            <a:avLst/>
          </a:prstGeom>
          <a:noFill/>
          <a:ln>
            <a:noFill/>
          </a:ln>
        </p:spPr>
      </p:pic>
      <p:pic>
        <p:nvPicPr>
          <p:cNvPr id="2" name="20191212_0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5"/>
          <p:cNvSpPr txBox="1">
            <a:spLocks noGrp="1"/>
          </p:cNvSpPr>
          <p:nvPr>
            <p:ph type="body" idx="1"/>
          </p:nvPr>
        </p:nvSpPr>
        <p:spPr>
          <a:xfrm>
            <a:off x="819150" y="3787825"/>
            <a:ext cx="7505700" cy="877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pl" sz="1800" b="1">
                <a:latin typeface="Georgia"/>
                <a:ea typeface="Georgia"/>
                <a:cs typeface="Georgia"/>
                <a:sym typeface="Georgia"/>
              </a:rPr>
              <a:t>Lekkość i grację Katedry Notre  Dame, świątyni ukochanej przez Francuzów, oddaje nam również ta miniatura.</a:t>
            </a:r>
            <a:endParaRPr sz="1800" b="1">
              <a:latin typeface="Georgia"/>
              <a:ea typeface="Georgia"/>
              <a:cs typeface="Georgia"/>
              <a:sym typeface="Georgia"/>
            </a:endParaRPr>
          </a:p>
        </p:txBody>
      </p:sp>
      <p:pic>
        <p:nvPicPr>
          <p:cNvPr id="356" name="Google Shape;356;p45"/>
          <p:cNvPicPr preferRelativeResize="0"/>
          <p:nvPr/>
        </p:nvPicPr>
        <p:blipFill rotWithShape="1">
          <a:blip r:embed="rId5">
            <a:alphaModFix/>
          </a:blip>
          <a:srcRect l="12410" r="12604"/>
          <a:stretch/>
        </p:blipFill>
        <p:spPr>
          <a:xfrm>
            <a:off x="630250" y="540000"/>
            <a:ext cx="3436800" cy="3148200"/>
          </a:xfrm>
          <a:prstGeom prst="roundRect">
            <a:avLst>
              <a:gd name="adj" fmla="val 16667"/>
            </a:avLst>
          </a:prstGeom>
          <a:noFill/>
          <a:ln>
            <a:noFill/>
          </a:ln>
        </p:spPr>
      </p:pic>
      <p:pic>
        <p:nvPicPr>
          <p:cNvPr id="357" name="Google Shape;357;p45"/>
          <p:cNvPicPr preferRelativeResize="0"/>
          <p:nvPr/>
        </p:nvPicPr>
        <p:blipFill>
          <a:blip r:embed="rId6">
            <a:alphaModFix/>
          </a:blip>
          <a:stretch>
            <a:fillRect/>
          </a:stretch>
        </p:blipFill>
        <p:spPr>
          <a:xfrm>
            <a:off x="4572000" y="729675"/>
            <a:ext cx="3947700" cy="2577600"/>
          </a:xfrm>
          <a:prstGeom prst="roundRect">
            <a:avLst>
              <a:gd name="adj" fmla="val 16667"/>
            </a:avLst>
          </a:prstGeom>
          <a:noFill/>
          <a:ln>
            <a:noFill/>
          </a:ln>
        </p:spPr>
      </p:pic>
      <p:pic>
        <p:nvPicPr>
          <p:cNvPr id="3" name="20191212_0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6"/>
          <p:cNvSpPr txBox="1">
            <a:spLocks noGrp="1"/>
          </p:cNvSpPr>
          <p:nvPr>
            <p:ph type="title"/>
          </p:nvPr>
        </p:nvSpPr>
        <p:spPr>
          <a:xfrm>
            <a:off x="454025" y="2571750"/>
            <a:ext cx="4955400" cy="2159100"/>
          </a:xfrm>
          <a:prstGeom prst="rect">
            <a:avLst/>
          </a:prstGeom>
        </p:spPr>
        <p:txBody>
          <a:bodyPr spcFirstLastPara="1" wrap="square" lIns="91425" tIns="91425" rIns="91425" bIns="91425" anchor="t" anchorCtr="0">
            <a:noAutofit/>
          </a:bodyPr>
          <a:lstStyle/>
          <a:p>
            <a:pPr marL="0" lvl="0" indent="0" algn="l" rtl="0">
              <a:lnSpc>
                <a:spcPct val="114000"/>
              </a:lnSpc>
              <a:spcBef>
                <a:spcPts val="200"/>
              </a:spcBef>
              <a:spcAft>
                <a:spcPts val="0"/>
              </a:spcAft>
              <a:buNone/>
            </a:pPr>
            <a:r>
              <a:rPr lang="pl" sz="1400" b="1">
                <a:solidFill>
                  <a:srgbClr val="000000"/>
                </a:solidFill>
                <a:latin typeface="Georgia"/>
                <a:ea typeface="Georgia"/>
                <a:cs typeface="Georgia"/>
                <a:sym typeface="Georgia"/>
              </a:rPr>
              <a:t>Katedra Notre Dame</a:t>
            </a:r>
            <a:r>
              <a:rPr lang="pl" sz="1100">
                <a:solidFill>
                  <a:srgbClr val="000000"/>
                </a:solidFill>
                <a:latin typeface="Georgia"/>
                <a:ea typeface="Georgia"/>
                <a:cs typeface="Georgia"/>
                <a:sym typeface="Georgia"/>
              </a:rPr>
              <a:t> </a:t>
            </a:r>
            <a:endParaRPr sz="1100">
              <a:solidFill>
                <a:srgbClr val="000000"/>
              </a:solidFill>
              <a:latin typeface="Georgia"/>
              <a:ea typeface="Georgia"/>
              <a:cs typeface="Georgia"/>
              <a:sym typeface="Georgia"/>
            </a:endParaRPr>
          </a:p>
          <a:p>
            <a:pPr marL="0" lvl="0" indent="0" algn="ctr" rtl="0">
              <a:spcBef>
                <a:spcPts val="600"/>
              </a:spcBef>
              <a:spcAft>
                <a:spcPts val="0"/>
              </a:spcAft>
              <a:buNone/>
            </a:pPr>
            <a:r>
              <a:rPr lang="pl" sz="1400" b="1">
                <a:solidFill>
                  <a:srgbClr val="000000"/>
                </a:solidFill>
                <a:latin typeface="Georgia"/>
                <a:ea typeface="Georgia"/>
                <a:cs typeface="Georgia"/>
                <a:sym typeface="Georgia"/>
              </a:rPr>
              <a:t>To jeden z najważniejszych zabytków świata, najsłynniejsza świątynia gotycka. Jej budowa rozpoczęła się w II połowie XII wieku a zakończyła w I połowie XIV wieku. 15 kwietnia 2019 r.  stanęła w płomieniach i doznała poważnych zniszczeń. Jednakże tuż po katastrofie władze francuskie zadeklarowały chęć przywrócenia jej dawnej świetności.</a:t>
            </a:r>
            <a:endParaRPr sz="1400" b="1">
              <a:solidFill>
                <a:srgbClr val="000000"/>
              </a:solidFill>
              <a:latin typeface="Georgia"/>
              <a:ea typeface="Georgia"/>
              <a:cs typeface="Georgia"/>
              <a:sym typeface="Georgia"/>
            </a:endParaRPr>
          </a:p>
        </p:txBody>
      </p:sp>
      <p:pic>
        <p:nvPicPr>
          <p:cNvPr id="363" name="Google Shape;363;p46"/>
          <p:cNvPicPr preferRelativeResize="0"/>
          <p:nvPr/>
        </p:nvPicPr>
        <p:blipFill>
          <a:blip r:embed="rId5">
            <a:alphaModFix/>
          </a:blip>
          <a:stretch>
            <a:fillRect/>
          </a:stretch>
        </p:blipFill>
        <p:spPr>
          <a:xfrm>
            <a:off x="454025" y="383250"/>
            <a:ext cx="2998200" cy="1769700"/>
          </a:xfrm>
          <a:prstGeom prst="roundRect">
            <a:avLst>
              <a:gd name="adj" fmla="val 16667"/>
            </a:avLst>
          </a:prstGeom>
          <a:noFill/>
          <a:ln>
            <a:noFill/>
          </a:ln>
        </p:spPr>
      </p:pic>
      <p:pic>
        <p:nvPicPr>
          <p:cNvPr id="364" name="Google Shape;364;p46"/>
          <p:cNvPicPr preferRelativeResize="0"/>
          <p:nvPr/>
        </p:nvPicPr>
        <p:blipFill>
          <a:blip r:embed="rId6">
            <a:alphaModFix/>
          </a:blip>
          <a:stretch>
            <a:fillRect/>
          </a:stretch>
        </p:blipFill>
        <p:spPr>
          <a:xfrm>
            <a:off x="5812975" y="383250"/>
            <a:ext cx="2848200" cy="1989300"/>
          </a:xfrm>
          <a:prstGeom prst="roundRect">
            <a:avLst>
              <a:gd name="adj" fmla="val 16667"/>
            </a:avLst>
          </a:prstGeom>
          <a:noFill/>
          <a:ln>
            <a:noFill/>
          </a:ln>
        </p:spPr>
      </p:pic>
      <p:pic>
        <p:nvPicPr>
          <p:cNvPr id="365" name="Google Shape;365;p46"/>
          <p:cNvPicPr preferRelativeResize="0"/>
          <p:nvPr/>
        </p:nvPicPr>
        <p:blipFill rotWithShape="1">
          <a:blip r:embed="rId7">
            <a:alphaModFix/>
          </a:blip>
          <a:srcRect r="5006" b="21179"/>
          <a:stretch/>
        </p:blipFill>
        <p:spPr>
          <a:xfrm>
            <a:off x="5737975" y="2820450"/>
            <a:ext cx="2998200" cy="1661700"/>
          </a:xfrm>
          <a:prstGeom prst="roundRect">
            <a:avLst>
              <a:gd name="adj" fmla="val 16667"/>
            </a:avLst>
          </a:prstGeom>
          <a:noFill/>
          <a:ln>
            <a:noFill/>
          </a:ln>
        </p:spPr>
      </p:pic>
      <p:pic>
        <p:nvPicPr>
          <p:cNvPr id="366" name="Google Shape;366;p46"/>
          <p:cNvPicPr preferRelativeResize="0"/>
          <p:nvPr/>
        </p:nvPicPr>
        <p:blipFill>
          <a:blip r:embed="rId8">
            <a:alphaModFix/>
          </a:blip>
          <a:stretch>
            <a:fillRect/>
          </a:stretch>
        </p:blipFill>
        <p:spPr>
          <a:xfrm>
            <a:off x="3604625" y="383250"/>
            <a:ext cx="1884600" cy="2248800"/>
          </a:xfrm>
          <a:prstGeom prst="roundRect">
            <a:avLst>
              <a:gd name="adj" fmla="val 16667"/>
            </a:avLst>
          </a:prstGeom>
          <a:noFill/>
          <a:ln>
            <a:noFill/>
          </a:ln>
        </p:spPr>
      </p:pic>
      <p:pic>
        <p:nvPicPr>
          <p:cNvPr id="2" name="20191212_0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3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47"/>
          <p:cNvSpPr txBox="1">
            <a:spLocks noGrp="1"/>
          </p:cNvSpPr>
          <p:nvPr>
            <p:ph type="body" idx="1"/>
          </p:nvPr>
        </p:nvSpPr>
        <p:spPr>
          <a:xfrm>
            <a:off x="5681775" y="1497875"/>
            <a:ext cx="2782500" cy="24480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pl" sz="1800" b="1" dirty="0">
                <a:latin typeface="Georgia"/>
                <a:ea typeface="Georgia"/>
                <a:cs typeface="Georgia"/>
                <a:sym typeface="Georgia"/>
              </a:rPr>
              <a:t>Bazylika Matki Boskiej Różańcowej w Fatimie obejmująca swoimi “ramionami” Plac Modlitwy – miniatura.</a:t>
            </a:r>
            <a:endParaRPr sz="1800" b="1" dirty="0">
              <a:latin typeface="Georgia"/>
              <a:ea typeface="Georgia"/>
              <a:cs typeface="Georgia"/>
              <a:sym typeface="Georgia"/>
            </a:endParaRPr>
          </a:p>
        </p:txBody>
      </p:sp>
      <p:pic>
        <p:nvPicPr>
          <p:cNvPr id="372" name="Google Shape;372;p47"/>
          <p:cNvPicPr preferRelativeResize="0"/>
          <p:nvPr/>
        </p:nvPicPr>
        <p:blipFill>
          <a:blip r:embed="rId5">
            <a:alphaModFix/>
          </a:blip>
          <a:stretch>
            <a:fillRect/>
          </a:stretch>
        </p:blipFill>
        <p:spPr>
          <a:xfrm rot="-437031">
            <a:off x="510166" y="766765"/>
            <a:ext cx="4630669" cy="3467168"/>
          </a:xfrm>
          <a:prstGeom prst="roundRect">
            <a:avLst>
              <a:gd name="adj" fmla="val 16667"/>
            </a:avLst>
          </a:prstGeom>
          <a:noFill/>
          <a:ln>
            <a:noFill/>
          </a:ln>
        </p:spPr>
      </p:pic>
      <p:pic>
        <p:nvPicPr>
          <p:cNvPr id="2" name="20191212_0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48"/>
          <p:cNvSpPr txBox="1">
            <a:spLocks noGrp="1"/>
          </p:cNvSpPr>
          <p:nvPr>
            <p:ph type="body" idx="1"/>
          </p:nvPr>
        </p:nvSpPr>
        <p:spPr>
          <a:xfrm>
            <a:off x="2531650" y="2078000"/>
            <a:ext cx="3751800" cy="2548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pl" sz="1400" b="1">
                <a:latin typeface="Georgia"/>
                <a:ea typeface="Georgia"/>
                <a:cs typeface="Georgia"/>
                <a:sym typeface="Georgia"/>
              </a:rPr>
              <a:t>Fatima - miejsce objawień przed trojgiem pastuszków, rozpoczynających się od dnia 13 maja 1917 r. Miejsce kultu  i żarliwej modlitwy tysięcy pielgrzymów, którzy rokrocznie przybywają do tego sanktuarium. Wszystkie budowle i kaplice zostały wzniesione dokładnie w miejscach związanych z historycznymi wydarzeniami.</a:t>
            </a:r>
            <a:endParaRPr sz="1400" b="1">
              <a:latin typeface="Georgia"/>
              <a:ea typeface="Georgia"/>
              <a:cs typeface="Georgia"/>
              <a:sym typeface="Georgia"/>
            </a:endParaRPr>
          </a:p>
        </p:txBody>
      </p:sp>
      <p:pic>
        <p:nvPicPr>
          <p:cNvPr id="378" name="Google Shape;378;p48"/>
          <p:cNvPicPr preferRelativeResize="0"/>
          <p:nvPr/>
        </p:nvPicPr>
        <p:blipFill>
          <a:blip r:embed="rId5">
            <a:alphaModFix/>
          </a:blip>
          <a:stretch>
            <a:fillRect/>
          </a:stretch>
        </p:blipFill>
        <p:spPr>
          <a:xfrm rot="-390139">
            <a:off x="709015" y="1992771"/>
            <a:ext cx="1674270" cy="2718944"/>
          </a:xfrm>
          <a:prstGeom prst="bevel">
            <a:avLst>
              <a:gd name="adj" fmla="val 12500"/>
            </a:avLst>
          </a:prstGeom>
          <a:noFill/>
          <a:ln>
            <a:noFill/>
          </a:ln>
        </p:spPr>
      </p:pic>
      <p:pic>
        <p:nvPicPr>
          <p:cNvPr id="379" name="Google Shape;379;p48"/>
          <p:cNvPicPr preferRelativeResize="0"/>
          <p:nvPr/>
        </p:nvPicPr>
        <p:blipFill rotWithShape="1">
          <a:blip r:embed="rId6">
            <a:alphaModFix/>
          </a:blip>
          <a:srcRect t="4528" b="4528"/>
          <a:stretch/>
        </p:blipFill>
        <p:spPr>
          <a:xfrm rot="-629931">
            <a:off x="5787230" y="371618"/>
            <a:ext cx="2884491" cy="1773524"/>
          </a:xfrm>
          <a:prstGeom prst="roundRect">
            <a:avLst>
              <a:gd name="adj" fmla="val 16667"/>
            </a:avLst>
          </a:prstGeom>
          <a:noFill/>
          <a:ln>
            <a:noFill/>
          </a:ln>
        </p:spPr>
      </p:pic>
      <p:pic>
        <p:nvPicPr>
          <p:cNvPr id="380" name="Google Shape;380;p48"/>
          <p:cNvPicPr preferRelativeResize="0"/>
          <p:nvPr/>
        </p:nvPicPr>
        <p:blipFill>
          <a:blip r:embed="rId7">
            <a:alphaModFix/>
          </a:blip>
          <a:stretch>
            <a:fillRect/>
          </a:stretch>
        </p:blipFill>
        <p:spPr>
          <a:xfrm rot="871062">
            <a:off x="6543704" y="2422827"/>
            <a:ext cx="2095509" cy="2343123"/>
          </a:xfrm>
          <a:prstGeom prst="roundRect">
            <a:avLst>
              <a:gd name="adj" fmla="val 16667"/>
            </a:avLst>
          </a:prstGeom>
          <a:noFill/>
          <a:ln>
            <a:noFill/>
          </a:ln>
        </p:spPr>
      </p:pic>
      <p:pic>
        <p:nvPicPr>
          <p:cNvPr id="381" name="Google Shape;381;p48"/>
          <p:cNvPicPr preferRelativeResize="0"/>
          <p:nvPr/>
        </p:nvPicPr>
        <p:blipFill rotWithShape="1">
          <a:blip r:embed="rId8">
            <a:alphaModFix/>
          </a:blip>
          <a:srcRect t="12092" b="12092"/>
          <a:stretch/>
        </p:blipFill>
        <p:spPr>
          <a:xfrm>
            <a:off x="708950" y="318175"/>
            <a:ext cx="4653900" cy="1653900"/>
          </a:xfrm>
          <a:prstGeom prst="roundRect">
            <a:avLst>
              <a:gd name="adj" fmla="val 16667"/>
            </a:avLst>
          </a:prstGeom>
          <a:noFill/>
          <a:ln>
            <a:noFill/>
          </a:ln>
        </p:spPr>
      </p:pic>
      <p:pic>
        <p:nvPicPr>
          <p:cNvPr id="2" name="20191212_0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49"/>
          <p:cNvSpPr txBox="1">
            <a:spLocks noGrp="1"/>
          </p:cNvSpPr>
          <p:nvPr>
            <p:ph type="body" idx="1"/>
          </p:nvPr>
        </p:nvSpPr>
        <p:spPr>
          <a:xfrm>
            <a:off x="819150" y="3847650"/>
            <a:ext cx="7505700" cy="890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pl" sz="1800" b="1">
                <a:latin typeface="Georgia"/>
                <a:ea typeface="Georgia"/>
                <a:cs typeface="Georgia"/>
                <a:sym typeface="Georgia"/>
              </a:rPr>
              <a:t>Zaintrygowani rozmiarem i piękną kopułą miniatury, Katedry Santa Maria del Fiore we Florencji, zmierzamy w jej stronę.</a:t>
            </a:r>
            <a:endParaRPr sz="1800" b="1">
              <a:latin typeface="Georgia"/>
              <a:ea typeface="Georgia"/>
              <a:cs typeface="Georgia"/>
              <a:sym typeface="Georgia"/>
            </a:endParaRPr>
          </a:p>
        </p:txBody>
      </p:sp>
      <p:pic>
        <p:nvPicPr>
          <p:cNvPr id="387" name="Google Shape;387;p49"/>
          <p:cNvPicPr preferRelativeResize="0"/>
          <p:nvPr/>
        </p:nvPicPr>
        <p:blipFill>
          <a:blip r:embed="rId5">
            <a:alphaModFix/>
          </a:blip>
          <a:stretch>
            <a:fillRect/>
          </a:stretch>
        </p:blipFill>
        <p:spPr>
          <a:xfrm>
            <a:off x="1508075" y="369850"/>
            <a:ext cx="5668800" cy="3178800"/>
          </a:xfrm>
          <a:prstGeom prst="roundRect">
            <a:avLst>
              <a:gd name="adj" fmla="val 16667"/>
            </a:avLst>
          </a:prstGeom>
          <a:noFill/>
          <a:ln>
            <a:noFill/>
          </a:ln>
        </p:spPr>
      </p:pic>
      <p:pic>
        <p:nvPicPr>
          <p:cNvPr id="2" name="20191212_0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0"/>
          <p:cNvSpPr txBox="1">
            <a:spLocks noGrp="1"/>
          </p:cNvSpPr>
          <p:nvPr>
            <p:ph type="body" idx="1"/>
          </p:nvPr>
        </p:nvSpPr>
        <p:spPr>
          <a:xfrm>
            <a:off x="3494700" y="990000"/>
            <a:ext cx="2207100" cy="3666300"/>
          </a:xfrm>
          <a:prstGeom prst="rect">
            <a:avLst/>
          </a:prstGeom>
        </p:spPr>
        <p:txBody>
          <a:bodyPr spcFirstLastPara="1" wrap="square" lIns="91425" tIns="91425" rIns="91425" bIns="91425" anchor="t" anchorCtr="0">
            <a:noAutofit/>
          </a:bodyPr>
          <a:lstStyle/>
          <a:p>
            <a:pPr marL="0" lvl="0" indent="0" algn="ctr" rtl="0">
              <a:lnSpc>
                <a:spcPct val="114000"/>
              </a:lnSpc>
              <a:spcBef>
                <a:spcPts val="0"/>
              </a:spcBef>
              <a:spcAft>
                <a:spcPts val="1600"/>
              </a:spcAft>
              <a:buNone/>
            </a:pPr>
            <a:r>
              <a:rPr lang="pl" sz="1400" b="1">
                <a:latin typeface="Georgia"/>
                <a:ea typeface="Georgia"/>
                <a:cs typeface="Georgia"/>
                <a:sym typeface="Georgia"/>
              </a:rPr>
              <a:t>Katedrę budowano z przerwami około 600 lat. Fasada bazyliki to typowy styl neogotycki. Wszystkie elewacje katedry  wykonane są z  kolorowego marmuru a imponująca kopuła powstała bez użycia rusztowania i deskowania.</a:t>
            </a:r>
            <a:endParaRPr sz="1400" b="1">
              <a:latin typeface="Georgia"/>
              <a:ea typeface="Georgia"/>
              <a:cs typeface="Georgia"/>
              <a:sym typeface="Georgia"/>
            </a:endParaRPr>
          </a:p>
        </p:txBody>
      </p:sp>
      <p:pic>
        <p:nvPicPr>
          <p:cNvPr id="393" name="Google Shape;393;p50"/>
          <p:cNvPicPr preferRelativeResize="0"/>
          <p:nvPr/>
        </p:nvPicPr>
        <p:blipFill rotWithShape="1">
          <a:blip r:embed="rId5">
            <a:alphaModFix/>
          </a:blip>
          <a:srcRect b="10913"/>
          <a:stretch/>
        </p:blipFill>
        <p:spPr>
          <a:xfrm rot="-1142913">
            <a:off x="457254" y="586318"/>
            <a:ext cx="2808169" cy="1876318"/>
          </a:xfrm>
          <a:prstGeom prst="roundRect">
            <a:avLst>
              <a:gd name="adj" fmla="val 16667"/>
            </a:avLst>
          </a:prstGeom>
          <a:noFill/>
          <a:ln>
            <a:noFill/>
          </a:ln>
        </p:spPr>
      </p:pic>
      <p:pic>
        <p:nvPicPr>
          <p:cNvPr id="394" name="Google Shape;394;p50"/>
          <p:cNvPicPr preferRelativeResize="0"/>
          <p:nvPr/>
        </p:nvPicPr>
        <p:blipFill>
          <a:blip r:embed="rId6">
            <a:alphaModFix/>
          </a:blip>
          <a:stretch>
            <a:fillRect/>
          </a:stretch>
        </p:blipFill>
        <p:spPr>
          <a:xfrm rot="-341714">
            <a:off x="432214" y="2384199"/>
            <a:ext cx="3116785" cy="2271431"/>
          </a:xfrm>
          <a:prstGeom prst="roundRect">
            <a:avLst>
              <a:gd name="adj" fmla="val 16667"/>
            </a:avLst>
          </a:prstGeom>
          <a:noFill/>
          <a:ln>
            <a:noFill/>
          </a:ln>
        </p:spPr>
      </p:pic>
      <p:pic>
        <p:nvPicPr>
          <p:cNvPr id="395" name="Google Shape;395;p50"/>
          <p:cNvPicPr preferRelativeResize="0"/>
          <p:nvPr/>
        </p:nvPicPr>
        <p:blipFill>
          <a:blip r:embed="rId7">
            <a:alphaModFix/>
          </a:blip>
          <a:stretch>
            <a:fillRect/>
          </a:stretch>
        </p:blipFill>
        <p:spPr>
          <a:xfrm>
            <a:off x="5701700" y="487500"/>
            <a:ext cx="3143100" cy="4168500"/>
          </a:xfrm>
          <a:prstGeom prst="roundRect">
            <a:avLst>
              <a:gd name="adj" fmla="val 16667"/>
            </a:avLst>
          </a:prstGeom>
          <a:noFill/>
          <a:ln>
            <a:noFill/>
          </a:ln>
        </p:spPr>
      </p:pic>
      <p:pic>
        <p:nvPicPr>
          <p:cNvPr id="2" name="20191212_0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1"/>
          <p:cNvSpPr txBox="1">
            <a:spLocks noGrp="1"/>
          </p:cNvSpPr>
          <p:nvPr>
            <p:ph type="body" idx="1"/>
          </p:nvPr>
        </p:nvSpPr>
        <p:spPr>
          <a:xfrm>
            <a:off x="819150" y="3588500"/>
            <a:ext cx="7505700" cy="1069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pl" sz="1800" b="1">
                <a:latin typeface="Georgia"/>
                <a:ea typeface="Georgia"/>
                <a:cs typeface="Georgia"/>
                <a:sym typeface="Georgia"/>
              </a:rPr>
              <a:t>W żadnym innym miejscu na świecie nie ma takiej ilości, ani tak pięknych, budowli sakralnych jak we Włoszech - miniatura Katedry Matki Bożej Wniebowziętej w Sienie. </a:t>
            </a:r>
            <a:endParaRPr sz="1800" b="1">
              <a:latin typeface="Georgia"/>
              <a:ea typeface="Georgia"/>
              <a:cs typeface="Georgia"/>
              <a:sym typeface="Georgia"/>
            </a:endParaRPr>
          </a:p>
        </p:txBody>
      </p:sp>
      <p:pic>
        <p:nvPicPr>
          <p:cNvPr id="401" name="Google Shape;401;p51"/>
          <p:cNvPicPr preferRelativeResize="0"/>
          <p:nvPr/>
        </p:nvPicPr>
        <p:blipFill>
          <a:blip r:embed="rId5">
            <a:alphaModFix/>
          </a:blip>
          <a:stretch>
            <a:fillRect/>
          </a:stretch>
        </p:blipFill>
        <p:spPr>
          <a:xfrm>
            <a:off x="819150" y="540000"/>
            <a:ext cx="4086000" cy="3064500"/>
          </a:xfrm>
          <a:prstGeom prst="roundRect">
            <a:avLst>
              <a:gd name="adj" fmla="val 16667"/>
            </a:avLst>
          </a:prstGeom>
          <a:noFill/>
          <a:ln>
            <a:noFill/>
          </a:ln>
        </p:spPr>
      </p:pic>
      <p:pic>
        <p:nvPicPr>
          <p:cNvPr id="402" name="Google Shape;402;p51"/>
          <p:cNvPicPr preferRelativeResize="0"/>
          <p:nvPr/>
        </p:nvPicPr>
        <p:blipFill>
          <a:blip r:embed="rId6">
            <a:alphaModFix/>
          </a:blip>
          <a:stretch>
            <a:fillRect/>
          </a:stretch>
        </p:blipFill>
        <p:spPr>
          <a:xfrm>
            <a:off x="5467225" y="540000"/>
            <a:ext cx="2298300" cy="3064500"/>
          </a:xfrm>
          <a:prstGeom prst="roundRect">
            <a:avLst>
              <a:gd name="adj" fmla="val 16667"/>
            </a:avLst>
          </a:prstGeom>
          <a:noFill/>
          <a:ln>
            <a:noFill/>
          </a:ln>
        </p:spPr>
      </p:pic>
      <p:pic>
        <p:nvPicPr>
          <p:cNvPr id="2" name="20191212_0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52"/>
          <p:cNvSpPr txBox="1">
            <a:spLocks noGrp="1"/>
          </p:cNvSpPr>
          <p:nvPr>
            <p:ph type="body" idx="1"/>
          </p:nvPr>
        </p:nvSpPr>
        <p:spPr>
          <a:xfrm>
            <a:off x="6033875" y="2819600"/>
            <a:ext cx="2723700" cy="1828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pl" sz="1400" b="1">
                <a:latin typeface="Georgia"/>
                <a:ea typeface="Georgia"/>
                <a:cs typeface="Georgia"/>
                <a:sym typeface="Georgia"/>
              </a:rPr>
              <a:t>Katedra w Sienie jest oszałamiająca zarówno wewnątrz jak i na zewnątrz. Fasada zapiera dech w piersiach a wnętrze wypełnione jest arcydziełami najlepszych ówczesnych artystów. </a:t>
            </a:r>
            <a:endParaRPr sz="1400" b="1">
              <a:latin typeface="Georgia"/>
              <a:ea typeface="Georgia"/>
              <a:cs typeface="Georgia"/>
              <a:sym typeface="Georgia"/>
            </a:endParaRPr>
          </a:p>
        </p:txBody>
      </p:sp>
      <p:pic>
        <p:nvPicPr>
          <p:cNvPr id="408" name="Google Shape;408;p52"/>
          <p:cNvPicPr preferRelativeResize="0"/>
          <p:nvPr/>
        </p:nvPicPr>
        <p:blipFill>
          <a:blip r:embed="rId5">
            <a:alphaModFix/>
          </a:blip>
          <a:stretch>
            <a:fillRect/>
          </a:stretch>
        </p:blipFill>
        <p:spPr>
          <a:xfrm>
            <a:off x="386275" y="459800"/>
            <a:ext cx="2723700" cy="2112000"/>
          </a:xfrm>
          <a:prstGeom prst="roundRect">
            <a:avLst>
              <a:gd name="adj" fmla="val 16667"/>
            </a:avLst>
          </a:prstGeom>
          <a:noFill/>
          <a:ln>
            <a:noFill/>
          </a:ln>
        </p:spPr>
      </p:pic>
      <p:pic>
        <p:nvPicPr>
          <p:cNvPr id="409" name="Google Shape;409;p52"/>
          <p:cNvPicPr preferRelativeResize="0"/>
          <p:nvPr/>
        </p:nvPicPr>
        <p:blipFill>
          <a:blip r:embed="rId6">
            <a:alphaModFix/>
          </a:blip>
          <a:stretch>
            <a:fillRect/>
          </a:stretch>
        </p:blipFill>
        <p:spPr>
          <a:xfrm>
            <a:off x="495475" y="2819675"/>
            <a:ext cx="2614500" cy="1828200"/>
          </a:xfrm>
          <a:prstGeom prst="roundRect">
            <a:avLst>
              <a:gd name="adj" fmla="val 16667"/>
            </a:avLst>
          </a:prstGeom>
          <a:noFill/>
          <a:ln>
            <a:noFill/>
          </a:ln>
        </p:spPr>
      </p:pic>
      <p:pic>
        <p:nvPicPr>
          <p:cNvPr id="410" name="Google Shape;410;p52"/>
          <p:cNvPicPr preferRelativeResize="0"/>
          <p:nvPr/>
        </p:nvPicPr>
        <p:blipFill>
          <a:blip r:embed="rId7">
            <a:alphaModFix/>
          </a:blip>
          <a:stretch>
            <a:fillRect/>
          </a:stretch>
        </p:blipFill>
        <p:spPr>
          <a:xfrm rot="-783048">
            <a:off x="3063145" y="2819737"/>
            <a:ext cx="2614533" cy="1828311"/>
          </a:xfrm>
          <a:prstGeom prst="roundRect">
            <a:avLst>
              <a:gd name="adj" fmla="val 16667"/>
            </a:avLst>
          </a:prstGeom>
          <a:noFill/>
          <a:ln>
            <a:noFill/>
          </a:ln>
        </p:spPr>
      </p:pic>
      <p:pic>
        <p:nvPicPr>
          <p:cNvPr id="411" name="Google Shape;411;p52"/>
          <p:cNvPicPr preferRelativeResize="0"/>
          <p:nvPr/>
        </p:nvPicPr>
        <p:blipFill>
          <a:blip r:embed="rId8">
            <a:alphaModFix/>
          </a:blip>
          <a:stretch>
            <a:fillRect/>
          </a:stretch>
        </p:blipFill>
        <p:spPr>
          <a:xfrm rot="748156">
            <a:off x="3109925" y="672746"/>
            <a:ext cx="2567666" cy="1685908"/>
          </a:xfrm>
          <a:prstGeom prst="roundRect">
            <a:avLst>
              <a:gd name="adj" fmla="val 16667"/>
            </a:avLst>
          </a:prstGeom>
          <a:noFill/>
          <a:ln>
            <a:noFill/>
          </a:ln>
        </p:spPr>
      </p:pic>
      <p:pic>
        <p:nvPicPr>
          <p:cNvPr id="412" name="Google Shape;412;p52"/>
          <p:cNvPicPr preferRelativeResize="0"/>
          <p:nvPr/>
        </p:nvPicPr>
        <p:blipFill>
          <a:blip r:embed="rId9">
            <a:alphaModFix/>
          </a:blip>
          <a:stretch>
            <a:fillRect/>
          </a:stretch>
        </p:blipFill>
        <p:spPr>
          <a:xfrm>
            <a:off x="5780900" y="459775"/>
            <a:ext cx="2871300" cy="2371500"/>
          </a:xfrm>
          <a:prstGeom prst="roundRect">
            <a:avLst>
              <a:gd name="adj" fmla="val 16667"/>
            </a:avLst>
          </a:prstGeom>
          <a:noFill/>
          <a:ln>
            <a:noFill/>
          </a:ln>
        </p:spPr>
      </p:pic>
      <p:pic>
        <p:nvPicPr>
          <p:cNvPr id="2" name="20191212_0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7"/>
          <p:cNvSpPr txBox="1">
            <a:spLocks noGrp="1"/>
          </p:cNvSpPr>
          <p:nvPr>
            <p:ph type="body" idx="1"/>
          </p:nvPr>
        </p:nvSpPr>
        <p:spPr>
          <a:xfrm flipH="1">
            <a:off x="819150" y="4096000"/>
            <a:ext cx="7505700" cy="685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pl" sz="1800" b="1">
                <a:latin typeface="Georgia"/>
                <a:ea typeface="Georgia"/>
                <a:cs typeface="Georgia"/>
                <a:sym typeface="Georgia"/>
              </a:rPr>
              <a:t>Przed nami stoi otworem piękna metalowa brama zapowiadająca moc estetycznych wrażeń.</a:t>
            </a:r>
            <a:endParaRPr sz="1800" b="1">
              <a:latin typeface="Georgia"/>
              <a:ea typeface="Georgia"/>
              <a:cs typeface="Georgia"/>
              <a:sym typeface="Georgia"/>
            </a:endParaRPr>
          </a:p>
        </p:txBody>
      </p:sp>
      <p:pic>
        <p:nvPicPr>
          <p:cNvPr id="152" name="Google Shape;152;p17"/>
          <p:cNvPicPr preferRelativeResize="0"/>
          <p:nvPr/>
        </p:nvPicPr>
        <p:blipFill>
          <a:blip r:embed="rId5">
            <a:alphaModFix/>
          </a:blip>
          <a:stretch>
            <a:fillRect/>
          </a:stretch>
        </p:blipFill>
        <p:spPr>
          <a:xfrm>
            <a:off x="1193700" y="304800"/>
            <a:ext cx="6756600" cy="3791100"/>
          </a:xfrm>
          <a:prstGeom prst="roundRect">
            <a:avLst>
              <a:gd name="adj" fmla="val 16667"/>
            </a:avLst>
          </a:prstGeom>
          <a:noFill/>
          <a:ln>
            <a:noFill/>
          </a:ln>
        </p:spPr>
      </p:pic>
      <p:pic>
        <p:nvPicPr>
          <p:cNvPr id="2" name="20191212_00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9325" y="3048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53"/>
          <p:cNvSpPr txBox="1">
            <a:spLocks noGrp="1"/>
          </p:cNvSpPr>
          <p:nvPr>
            <p:ph type="body" idx="1"/>
          </p:nvPr>
        </p:nvSpPr>
        <p:spPr>
          <a:xfrm>
            <a:off x="958700" y="3767925"/>
            <a:ext cx="2649600" cy="51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1800" b="1">
                <a:latin typeface="Georgia"/>
                <a:ea typeface="Georgia"/>
                <a:cs typeface="Georgia"/>
                <a:sym typeface="Georgia"/>
              </a:rPr>
              <a:t>Miniatura</a:t>
            </a:r>
            <a:endParaRPr sz="1800" b="1">
              <a:latin typeface="Georgia"/>
              <a:ea typeface="Georgia"/>
              <a:cs typeface="Georgia"/>
              <a:sym typeface="Georgia"/>
            </a:endParaRPr>
          </a:p>
          <a:p>
            <a:pPr marL="0" lvl="0" indent="0" algn="l" rtl="0">
              <a:spcBef>
                <a:spcPts val="1600"/>
              </a:spcBef>
              <a:spcAft>
                <a:spcPts val="0"/>
              </a:spcAft>
              <a:buNone/>
            </a:pPr>
            <a:endParaRPr sz="1800" b="1">
              <a:latin typeface="Georgia"/>
              <a:ea typeface="Georgia"/>
              <a:cs typeface="Georgia"/>
              <a:sym typeface="Georgia"/>
            </a:endParaRPr>
          </a:p>
          <a:p>
            <a:pPr marL="0" lvl="0" indent="0" algn="l" rtl="0">
              <a:spcBef>
                <a:spcPts val="1600"/>
              </a:spcBef>
              <a:spcAft>
                <a:spcPts val="1600"/>
              </a:spcAft>
              <a:buNone/>
            </a:pPr>
            <a:r>
              <a:rPr lang="pl" sz="1800" b="1">
                <a:latin typeface="Georgia"/>
                <a:ea typeface="Georgia"/>
                <a:cs typeface="Georgia"/>
                <a:sym typeface="Georgia"/>
              </a:rPr>
              <a:t>         </a:t>
            </a:r>
            <a:endParaRPr sz="1800" b="1">
              <a:latin typeface="Georgia"/>
              <a:ea typeface="Georgia"/>
              <a:cs typeface="Georgia"/>
              <a:sym typeface="Georgia"/>
            </a:endParaRPr>
          </a:p>
        </p:txBody>
      </p:sp>
      <p:pic>
        <p:nvPicPr>
          <p:cNvPr id="418" name="Google Shape;418;p53"/>
          <p:cNvPicPr preferRelativeResize="0"/>
          <p:nvPr/>
        </p:nvPicPr>
        <p:blipFill rotWithShape="1">
          <a:blip r:embed="rId5">
            <a:alphaModFix/>
          </a:blip>
          <a:srcRect b="6846"/>
          <a:stretch/>
        </p:blipFill>
        <p:spPr>
          <a:xfrm>
            <a:off x="491300" y="469475"/>
            <a:ext cx="3979500" cy="2780100"/>
          </a:xfrm>
          <a:prstGeom prst="roundRect">
            <a:avLst>
              <a:gd name="adj" fmla="val 16667"/>
            </a:avLst>
          </a:prstGeom>
          <a:noFill/>
          <a:ln>
            <a:noFill/>
          </a:ln>
        </p:spPr>
      </p:pic>
      <p:pic>
        <p:nvPicPr>
          <p:cNvPr id="419" name="Google Shape;419;p53"/>
          <p:cNvPicPr preferRelativeResize="0"/>
          <p:nvPr/>
        </p:nvPicPr>
        <p:blipFill rotWithShape="1">
          <a:blip r:embed="rId6">
            <a:alphaModFix/>
          </a:blip>
          <a:srcRect t="18936"/>
          <a:stretch/>
        </p:blipFill>
        <p:spPr>
          <a:xfrm>
            <a:off x="4702975" y="2392325"/>
            <a:ext cx="3979500" cy="2419500"/>
          </a:xfrm>
          <a:prstGeom prst="roundRect">
            <a:avLst>
              <a:gd name="adj" fmla="val 16667"/>
            </a:avLst>
          </a:prstGeom>
          <a:noFill/>
          <a:ln>
            <a:noFill/>
          </a:ln>
        </p:spPr>
      </p:pic>
      <p:sp>
        <p:nvSpPr>
          <p:cNvPr id="420" name="Google Shape;420;p53"/>
          <p:cNvSpPr txBox="1"/>
          <p:nvPr/>
        </p:nvSpPr>
        <p:spPr>
          <a:xfrm>
            <a:off x="4743775" y="469475"/>
            <a:ext cx="3897900" cy="153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l" sz="1800" b="1" dirty="0">
                <a:latin typeface="Georgia"/>
                <a:ea typeface="Georgia"/>
                <a:cs typeface="Georgia"/>
                <a:sym typeface="Georgia"/>
              </a:rPr>
              <a:t>Spokojna w swoich kolorach, koronkowa fasada Katedry Wniebowzięcia Najświętszej Marii Panny w Pizie wraz z Krzywą Wieżą.</a:t>
            </a:r>
            <a:endParaRPr sz="1800" b="1" dirty="0">
              <a:latin typeface="Georgia"/>
              <a:ea typeface="Georgia"/>
              <a:cs typeface="Georgia"/>
              <a:sym typeface="Georgia"/>
            </a:endParaRPr>
          </a:p>
        </p:txBody>
      </p:sp>
      <p:pic>
        <p:nvPicPr>
          <p:cNvPr id="2" name="20191212_0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4"/>
          <p:cNvSpPr txBox="1">
            <a:spLocks noGrp="1"/>
          </p:cNvSpPr>
          <p:nvPr>
            <p:ph type="body" idx="1"/>
          </p:nvPr>
        </p:nvSpPr>
        <p:spPr>
          <a:xfrm>
            <a:off x="5868275" y="188150"/>
            <a:ext cx="2863800" cy="4725000"/>
          </a:xfrm>
          <a:prstGeom prst="rect">
            <a:avLst/>
          </a:prstGeom>
        </p:spPr>
        <p:txBody>
          <a:bodyPr spcFirstLastPara="1" wrap="square" lIns="91425" tIns="91425" rIns="91425" bIns="91425" anchor="t" anchorCtr="0">
            <a:noAutofit/>
          </a:bodyPr>
          <a:lstStyle/>
          <a:p>
            <a:pPr marL="0" lvl="0" indent="0" algn="ctr" rtl="0">
              <a:lnSpc>
                <a:spcPct val="114000"/>
              </a:lnSpc>
              <a:spcBef>
                <a:spcPts val="0"/>
              </a:spcBef>
              <a:spcAft>
                <a:spcPts val="0"/>
              </a:spcAft>
              <a:buNone/>
            </a:pPr>
            <a:endParaRPr sz="1400" b="1">
              <a:latin typeface="Georgia"/>
              <a:ea typeface="Georgia"/>
              <a:cs typeface="Georgia"/>
              <a:sym typeface="Georgia"/>
            </a:endParaRPr>
          </a:p>
          <a:p>
            <a:pPr marL="0" lvl="0" indent="0" algn="ctr" rtl="0">
              <a:lnSpc>
                <a:spcPct val="114000"/>
              </a:lnSpc>
              <a:spcBef>
                <a:spcPts val="100"/>
              </a:spcBef>
              <a:spcAft>
                <a:spcPts val="0"/>
              </a:spcAft>
              <a:buNone/>
            </a:pPr>
            <a:r>
              <a:rPr lang="pl" sz="1400" b="1">
                <a:latin typeface="Georgia"/>
                <a:ea typeface="Georgia"/>
                <a:cs typeface="Georgia"/>
                <a:sym typeface="Georgia"/>
              </a:rPr>
              <a:t>Katedra i Krzywa Wieża w Pizie należą do najbardziej rozpoznawalnych budowli romańskich na świecie. Zbudowane są z białego marmuru. Do słynnych arcydzieł katedry należą: “Ambona”  Giovanniego Pisano i “Lampa Galileusza”. Krzywa Wieża, przechylająca się niebezpiecznie, została współcześnie zabezpieczona i udostępniona turystom. Obydwie budowle zostały wpisane na listę światowego dziedzictwa UNESCO.</a:t>
            </a:r>
            <a:endParaRPr sz="1400" b="1">
              <a:latin typeface="Georgia"/>
              <a:ea typeface="Georgia"/>
              <a:cs typeface="Georgia"/>
              <a:sym typeface="Georgia"/>
            </a:endParaRPr>
          </a:p>
          <a:p>
            <a:pPr marL="0" lvl="0" indent="0" algn="l" rtl="0">
              <a:spcBef>
                <a:spcPts val="100"/>
              </a:spcBef>
              <a:spcAft>
                <a:spcPts val="1600"/>
              </a:spcAft>
              <a:buNone/>
            </a:pPr>
            <a:endParaRPr/>
          </a:p>
        </p:txBody>
      </p:sp>
      <p:pic>
        <p:nvPicPr>
          <p:cNvPr id="426" name="Google Shape;426;p54"/>
          <p:cNvPicPr preferRelativeResize="0"/>
          <p:nvPr/>
        </p:nvPicPr>
        <p:blipFill rotWithShape="1">
          <a:blip r:embed="rId5">
            <a:alphaModFix/>
          </a:blip>
          <a:srcRect l="21235"/>
          <a:stretch/>
        </p:blipFill>
        <p:spPr>
          <a:xfrm>
            <a:off x="418525" y="409500"/>
            <a:ext cx="2492100" cy="4324500"/>
          </a:xfrm>
          <a:prstGeom prst="roundRect">
            <a:avLst>
              <a:gd name="adj" fmla="val 16667"/>
            </a:avLst>
          </a:prstGeom>
          <a:noFill/>
          <a:ln>
            <a:noFill/>
          </a:ln>
        </p:spPr>
      </p:pic>
      <p:pic>
        <p:nvPicPr>
          <p:cNvPr id="427" name="Google Shape;427;p54"/>
          <p:cNvPicPr preferRelativeResize="0"/>
          <p:nvPr/>
        </p:nvPicPr>
        <p:blipFill>
          <a:blip r:embed="rId6">
            <a:alphaModFix/>
          </a:blip>
          <a:stretch>
            <a:fillRect/>
          </a:stretch>
        </p:blipFill>
        <p:spPr>
          <a:xfrm>
            <a:off x="3720875" y="409500"/>
            <a:ext cx="2147400" cy="1467300"/>
          </a:xfrm>
          <a:prstGeom prst="roundRect">
            <a:avLst>
              <a:gd name="adj" fmla="val 16667"/>
            </a:avLst>
          </a:prstGeom>
          <a:noFill/>
          <a:ln>
            <a:noFill/>
          </a:ln>
        </p:spPr>
      </p:pic>
      <p:pic>
        <p:nvPicPr>
          <p:cNvPr id="428" name="Google Shape;428;p54"/>
          <p:cNvPicPr preferRelativeResize="0"/>
          <p:nvPr/>
        </p:nvPicPr>
        <p:blipFill rotWithShape="1">
          <a:blip r:embed="rId7">
            <a:alphaModFix/>
          </a:blip>
          <a:srcRect t="-9673"/>
          <a:stretch/>
        </p:blipFill>
        <p:spPr>
          <a:xfrm>
            <a:off x="2424600" y="1246000"/>
            <a:ext cx="2147400" cy="2372400"/>
          </a:xfrm>
          <a:prstGeom prst="roundRect">
            <a:avLst>
              <a:gd name="adj" fmla="val 16667"/>
            </a:avLst>
          </a:prstGeom>
          <a:noFill/>
          <a:ln>
            <a:noFill/>
          </a:ln>
        </p:spPr>
      </p:pic>
      <p:pic>
        <p:nvPicPr>
          <p:cNvPr id="429" name="Google Shape;429;p54"/>
          <p:cNvPicPr preferRelativeResize="0"/>
          <p:nvPr/>
        </p:nvPicPr>
        <p:blipFill rotWithShape="1">
          <a:blip r:embed="rId8">
            <a:alphaModFix/>
          </a:blip>
          <a:srcRect t="32737" r="38639" b="12582"/>
          <a:stretch/>
        </p:blipFill>
        <p:spPr>
          <a:xfrm>
            <a:off x="4073975" y="3015300"/>
            <a:ext cx="1794300" cy="1718700"/>
          </a:xfrm>
          <a:prstGeom prst="roundRect">
            <a:avLst>
              <a:gd name="adj" fmla="val 16667"/>
            </a:avLst>
          </a:prstGeom>
          <a:noFill/>
          <a:ln>
            <a:noFill/>
          </a:ln>
        </p:spPr>
      </p:pic>
      <p:pic>
        <p:nvPicPr>
          <p:cNvPr id="2" name="20191212_03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55"/>
          <p:cNvSpPr txBox="1">
            <a:spLocks noGrp="1"/>
          </p:cNvSpPr>
          <p:nvPr>
            <p:ph type="body" idx="1"/>
          </p:nvPr>
        </p:nvSpPr>
        <p:spPr>
          <a:xfrm>
            <a:off x="819150" y="3588500"/>
            <a:ext cx="7505700" cy="1029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pl" sz="1800" b="1">
                <a:latin typeface="Georgia"/>
                <a:ea typeface="Georgia"/>
                <a:cs typeface="Georgia"/>
                <a:sym typeface="Georgia"/>
              </a:rPr>
              <a:t>Kierujemy się w stronę ostatniej miniatury. Jest nią Bazylika Grobu Pańskiego w Jerozolimie.</a:t>
            </a:r>
            <a:endParaRPr sz="1800" b="1">
              <a:latin typeface="Georgia"/>
              <a:ea typeface="Georgia"/>
              <a:cs typeface="Georgia"/>
              <a:sym typeface="Georgia"/>
            </a:endParaRPr>
          </a:p>
        </p:txBody>
      </p:sp>
      <p:pic>
        <p:nvPicPr>
          <p:cNvPr id="435" name="Google Shape;435;p55"/>
          <p:cNvPicPr preferRelativeResize="0"/>
          <p:nvPr/>
        </p:nvPicPr>
        <p:blipFill rotWithShape="1">
          <a:blip r:embed="rId5">
            <a:alphaModFix/>
          </a:blip>
          <a:srcRect r="5997"/>
          <a:stretch/>
        </p:blipFill>
        <p:spPr>
          <a:xfrm>
            <a:off x="496325" y="540000"/>
            <a:ext cx="3528000" cy="2750700"/>
          </a:xfrm>
          <a:prstGeom prst="roundRect">
            <a:avLst>
              <a:gd name="adj" fmla="val 16667"/>
            </a:avLst>
          </a:prstGeom>
          <a:noFill/>
          <a:ln>
            <a:noFill/>
          </a:ln>
        </p:spPr>
      </p:pic>
      <p:pic>
        <p:nvPicPr>
          <p:cNvPr id="436" name="Google Shape;436;p55"/>
          <p:cNvPicPr preferRelativeResize="0"/>
          <p:nvPr/>
        </p:nvPicPr>
        <p:blipFill rotWithShape="1">
          <a:blip r:embed="rId6">
            <a:alphaModFix/>
          </a:blip>
          <a:srcRect r="11496" b="7028"/>
          <a:stretch/>
        </p:blipFill>
        <p:spPr>
          <a:xfrm>
            <a:off x="4572000" y="540000"/>
            <a:ext cx="4014900" cy="2750700"/>
          </a:xfrm>
          <a:prstGeom prst="roundRect">
            <a:avLst>
              <a:gd name="adj" fmla="val 16667"/>
            </a:avLst>
          </a:prstGeom>
          <a:noFill/>
          <a:ln>
            <a:noFill/>
          </a:ln>
        </p:spPr>
      </p:pic>
      <p:pic>
        <p:nvPicPr>
          <p:cNvPr id="2" name="20191212_04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56"/>
          <p:cNvSpPr txBox="1">
            <a:spLocks noGrp="1"/>
          </p:cNvSpPr>
          <p:nvPr>
            <p:ph type="body" idx="1"/>
          </p:nvPr>
        </p:nvSpPr>
        <p:spPr>
          <a:xfrm>
            <a:off x="819150" y="3229650"/>
            <a:ext cx="7505700" cy="1335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pl" sz="1400" b="1">
                <a:latin typeface="Georgia"/>
                <a:ea typeface="Georgia"/>
                <a:cs typeface="Georgia"/>
                <a:sym typeface="Georgia"/>
              </a:rPr>
              <a:t>Ta najważniejsza świątynia chrześcijańska jest domniemanym miejscem ukrzyżowania, złożenia do grobu i zmartwychwstania Jezusa Chrystusa. Zgodnie z tradycją żydowską jest miejscem grobu biblijnego Adama. Nie jest własnością żadnego kościoła, ale pozostaje we współposiadaniu kilku wyznań. Wraz ze Starym Miastem figuruje na liście światowego dziedzictwa UNESCO.</a:t>
            </a:r>
            <a:endParaRPr sz="1400" b="1">
              <a:latin typeface="Georgia"/>
              <a:ea typeface="Georgia"/>
              <a:cs typeface="Georgia"/>
              <a:sym typeface="Georgia"/>
            </a:endParaRPr>
          </a:p>
        </p:txBody>
      </p:sp>
      <p:pic>
        <p:nvPicPr>
          <p:cNvPr id="442" name="Google Shape;442;p56"/>
          <p:cNvPicPr preferRelativeResize="0"/>
          <p:nvPr/>
        </p:nvPicPr>
        <p:blipFill rotWithShape="1">
          <a:blip r:embed="rId5">
            <a:alphaModFix/>
          </a:blip>
          <a:srcRect t="199" b="189"/>
          <a:stretch/>
        </p:blipFill>
        <p:spPr>
          <a:xfrm>
            <a:off x="2599825" y="540007"/>
            <a:ext cx="3807600" cy="2528400"/>
          </a:xfrm>
          <a:prstGeom prst="roundRect">
            <a:avLst>
              <a:gd name="adj" fmla="val 16667"/>
            </a:avLst>
          </a:prstGeom>
          <a:noFill/>
          <a:ln>
            <a:noFill/>
          </a:ln>
        </p:spPr>
      </p:pic>
      <p:pic>
        <p:nvPicPr>
          <p:cNvPr id="443" name="Google Shape;443;p56"/>
          <p:cNvPicPr preferRelativeResize="0"/>
          <p:nvPr/>
        </p:nvPicPr>
        <p:blipFill>
          <a:blip r:embed="rId6">
            <a:alphaModFix/>
          </a:blip>
          <a:stretch>
            <a:fillRect/>
          </a:stretch>
        </p:blipFill>
        <p:spPr>
          <a:xfrm>
            <a:off x="482600" y="382150"/>
            <a:ext cx="1839000" cy="2528400"/>
          </a:xfrm>
          <a:prstGeom prst="roundRect">
            <a:avLst>
              <a:gd name="adj" fmla="val 16667"/>
            </a:avLst>
          </a:prstGeom>
          <a:noFill/>
          <a:ln>
            <a:noFill/>
          </a:ln>
        </p:spPr>
      </p:pic>
      <p:pic>
        <p:nvPicPr>
          <p:cNvPr id="444" name="Google Shape;444;p56"/>
          <p:cNvPicPr preferRelativeResize="0"/>
          <p:nvPr/>
        </p:nvPicPr>
        <p:blipFill>
          <a:blip r:embed="rId7">
            <a:alphaModFix/>
          </a:blip>
          <a:stretch>
            <a:fillRect/>
          </a:stretch>
        </p:blipFill>
        <p:spPr>
          <a:xfrm>
            <a:off x="6685650" y="382150"/>
            <a:ext cx="2068200" cy="2528400"/>
          </a:xfrm>
          <a:prstGeom prst="roundRect">
            <a:avLst>
              <a:gd name="adj" fmla="val 16667"/>
            </a:avLst>
          </a:prstGeom>
          <a:noFill/>
          <a:ln>
            <a:noFill/>
          </a:ln>
        </p:spPr>
      </p:pic>
      <p:pic>
        <p:nvPicPr>
          <p:cNvPr id="2" name="20191212_0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57"/>
          <p:cNvSpPr txBox="1">
            <a:spLocks noGrp="1"/>
          </p:cNvSpPr>
          <p:nvPr>
            <p:ph type="body" idx="1"/>
          </p:nvPr>
        </p:nvSpPr>
        <p:spPr>
          <a:xfrm>
            <a:off x="3948000" y="3321250"/>
            <a:ext cx="4768500" cy="1176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pl" sz="1400" b="1">
                <a:latin typeface="Georgia"/>
                <a:ea typeface="Georgia"/>
                <a:cs typeface="Georgia"/>
                <a:sym typeface="Georgia"/>
              </a:rPr>
              <a:t>Opuszczamy niezwykły Park Miniatur. Na deser zostały nam pięknie odrestaurowane obiekty, w których znajduje się restauracja i hotel.</a:t>
            </a:r>
            <a:endParaRPr sz="1400" b="1">
              <a:latin typeface="Georgia"/>
              <a:ea typeface="Georgia"/>
              <a:cs typeface="Georgia"/>
              <a:sym typeface="Georgia"/>
            </a:endParaRPr>
          </a:p>
        </p:txBody>
      </p:sp>
      <p:pic>
        <p:nvPicPr>
          <p:cNvPr id="450" name="Google Shape;450;p57"/>
          <p:cNvPicPr preferRelativeResize="0"/>
          <p:nvPr/>
        </p:nvPicPr>
        <p:blipFill rotWithShape="1">
          <a:blip r:embed="rId5">
            <a:alphaModFix/>
          </a:blip>
          <a:srcRect l="24104" t="5887" b="16545"/>
          <a:stretch/>
        </p:blipFill>
        <p:spPr>
          <a:xfrm>
            <a:off x="499650" y="323125"/>
            <a:ext cx="2930100" cy="2248500"/>
          </a:xfrm>
          <a:prstGeom prst="roundRect">
            <a:avLst>
              <a:gd name="adj" fmla="val 16667"/>
            </a:avLst>
          </a:prstGeom>
          <a:noFill/>
          <a:ln>
            <a:noFill/>
          </a:ln>
        </p:spPr>
      </p:pic>
      <p:pic>
        <p:nvPicPr>
          <p:cNvPr id="451" name="Google Shape;451;p57"/>
          <p:cNvPicPr preferRelativeResize="0"/>
          <p:nvPr/>
        </p:nvPicPr>
        <p:blipFill rotWithShape="1">
          <a:blip r:embed="rId6">
            <a:alphaModFix/>
          </a:blip>
          <a:srcRect l="18006" t="19822" r="29359" b="17548"/>
          <a:stretch/>
        </p:blipFill>
        <p:spPr>
          <a:xfrm>
            <a:off x="3948000" y="323125"/>
            <a:ext cx="1920600" cy="1714200"/>
          </a:xfrm>
          <a:prstGeom prst="ellipse">
            <a:avLst/>
          </a:prstGeom>
          <a:noFill/>
          <a:ln>
            <a:noFill/>
          </a:ln>
        </p:spPr>
      </p:pic>
      <p:pic>
        <p:nvPicPr>
          <p:cNvPr id="452" name="Google Shape;452;p57"/>
          <p:cNvPicPr preferRelativeResize="0"/>
          <p:nvPr/>
        </p:nvPicPr>
        <p:blipFill rotWithShape="1">
          <a:blip r:embed="rId7">
            <a:alphaModFix/>
          </a:blip>
          <a:srcRect l="7293" t="17325" r="24734" b="53284"/>
          <a:stretch/>
        </p:blipFill>
        <p:spPr>
          <a:xfrm>
            <a:off x="3659100" y="2006675"/>
            <a:ext cx="2498400" cy="810300"/>
          </a:xfrm>
          <a:prstGeom prst="roundRect">
            <a:avLst>
              <a:gd name="adj" fmla="val 16667"/>
            </a:avLst>
          </a:prstGeom>
          <a:noFill/>
          <a:ln>
            <a:noFill/>
          </a:ln>
        </p:spPr>
      </p:pic>
      <p:pic>
        <p:nvPicPr>
          <p:cNvPr id="453" name="Google Shape;453;p57"/>
          <p:cNvPicPr preferRelativeResize="0"/>
          <p:nvPr/>
        </p:nvPicPr>
        <p:blipFill>
          <a:blip r:embed="rId8">
            <a:alphaModFix/>
          </a:blip>
          <a:stretch>
            <a:fillRect/>
          </a:stretch>
        </p:blipFill>
        <p:spPr>
          <a:xfrm>
            <a:off x="6386850" y="323125"/>
            <a:ext cx="2118300" cy="2653800"/>
          </a:xfrm>
          <a:prstGeom prst="roundRect">
            <a:avLst>
              <a:gd name="adj" fmla="val 16667"/>
            </a:avLst>
          </a:prstGeom>
          <a:noFill/>
          <a:ln>
            <a:noFill/>
          </a:ln>
        </p:spPr>
      </p:pic>
      <p:pic>
        <p:nvPicPr>
          <p:cNvPr id="454" name="Google Shape;454;p57"/>
          <p:cNvPicPr preferRelativeResize="0"/>
          <p:nvPr/>
        </p:nvPicPr>
        <p:blipFill rotWithShape="1">
          <a:blip r:embed="rId9">
            <a:alphaModFix/>
          </a:blip>
          <a:srcRect l="4729" t="12990" r="12289"/>
          <a:stretch/>
        </p:blipFill>
        <p:spPr>
          <a:xfrm>
            <a:off x="499649" y="2816975"/>
            <a:ext cx="2930100" cy="1949700"/>
          </a:xfrm>
          <a:prstGeom prst="roundRect">
            <a:avLst>
              <a:gd name="adj" fmla="val 16667"/>
            </a:avLst>
          </a:prstGeom>
          <a:noFill/>
          <a:ln>
            <a:noFill/>
          </a:ln>
        </p:spPr>
      </p:pic>
      <p:pic>
        <p:nvPicPr>
          <p:cNvPr id="2" name="20191212_0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2" name="VID-20191121-WA000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64640" y="875030"/>
            <a:ext cx="6096000" cy="335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59"/>
          <p:cNvSpPr txBox="1">
            <a:spLocks noGrp="1"/>
          </p:cNvSpPr>
          <p:nvPr>
            <p:ph type="body" idx="1"/>
          </p:nvPr>
        </p:nvSpPr>
        <p:spPr>
          <a:xfrm>
            <a:off x="819150" y="630000"/>
            <a:ext cx="7505700" cy="9840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pl" sz="1400" b="1">
                <a:latin typeface="Georgia"/>
                <a:ea typeface="Georgia"/>
                <a:cs typeface="Georgia"/>
                <a:sym typeface="Georgia"/>
              </a:rPr>
              <a:t>Zamykając nasz projekt odwiedziliśmy schronisko dla bezdomnych zwierząt  udzielając  pomocy ”naszym braciom  mniejszym”.</a:t>
            </a:r>
            <a:endParaRPr sz="1400" b="1">
              <a:latin typeface="Georgia"/>
              <a:ea typeface="Georgia"/>
              <a:cs typeface="Georgia"/>
              <a:sym typeface="Georgia"/>
            </a:endParaRPr>
          </a:p>
        </p:txBody>
      </p:sp>
      <p:pic>
        <p:nvPicPr>
          <p:cNvPr id="464" name="Google Shape;464;p59"/>
          <p:cNvPicPr preferRelativeResize="0"/>
          <p:nvPr/>
        </p:nvPicPr>
        <p:blipFill rotWithShape="1">
          <a:blip r:embed="rId5">
            <a:alphaModFix/>
          </a:blip>
          <a:srcRect r="3493"/>
          <a:stretch/>
        </p:blipFill>
        <p:spPr>
          <a:xfrm>
            <a:off x="2907225" y="1743200"/>
            <a:ext cx="3007801" cy="2987551"/>
          </a:xfrm>
          <a:prstGeom prst="rect">
            <a:avLst/>
          </a:prstGeom>
          <a:noFill/>
          <a:ln>
            <a:noFill/>
          </a:ln>
        </p:spPr>
      </p:pic>
      <p:pic>
        <p:nvPicPr>
          <p:cNvPr id="3" name="20191212_04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39593">
            <a:off x="129202" y="552750"/>
            <a:ext cx="2308903" cy="1832047"/>
          </a:xfrm>
          <a:prstGeom prst="heart">
            <a:avLst/>
          </a:prstGeom>
        </p:spPr>
      </p:pic>
      <p:pic>
        <p:nvPicPr>
          <p:cNvPr id="5" name="Obraz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9851" y="186443"/>
            <a:ext cx="2776986" cy="1979267"/>
          </a:xfrm>
          <a:prstGeom prst="heart">
            <a:avLst/>
          </a:prstGeom>
        </p:spPr>
      </p:pic>
      <p:pic>
        <p:nvPicPr>
          <p:cNvPr id="7" name="Obraz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0646" y="505215"/>
            <a:ext cx="2455258" cy="1776897"/>
          </a:xfrm>
          <a:prstGeom prst="heart">
            <a:avLst/>
          </a:prstGeom>
        </p:spPr>
      </p:pic>
      <p:sp>
        <p:nvSpPr>
          <p:cNvPr id="4" name="Prostokąt 3"/>
          <p:cNvSpPr/>
          <p:nvPr/>
        </p:nvSpPr>
        <p:spPr>
          <a:xfrm>
            <a:off x="457201" y="3593498"/>
            <a:ext cx="4572000" cy="1169551"/>
          </a:xfrm>
          <a:prstGeom prst="rect">
            <a:avLst/>
          </a:prstGeom>
        </p:spPr>
        <p:txBody>
          <a:bodyPr>
            <a:spAutoFit/>
          </a:bodyPr>
          <a:lstStyle/>
          <a:p>
            <a:endParaRPr lang="pl-PL" dirty="0"/>
          </a:p>
          <a:p>
            <a:pPr algn="ctr"/>
            <a:r>
              <a:rPr lang="pl-PL" b="1" dirty="0">
                <a:latin typeface="Georgia" panose="02040502050405020303" pitchFamily="18" charset="0"/>
              </a:rPr>
              <a:t>Każdy gest miłości, czułe podrapanie za uszkiem, ciepła buda,  koc czy torba karmy, to wszystko co tym zwierzętom potrzeba. Niewiele a zarazem tak dużo.</a:t>
            </a:r>
          </a:p>
        </p:txBody>
      </p:sp>
      <p:pic>
        <p:nvPicPr>
          <p:cNvPr id="9" name="Obraz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8930" y="2091957"/>
            <a:ext cx="2921964" cy="1643605"/>
          </a:xfrm>
          <a:prstGeom prst="heart">
            <a:avLst/>
          </a:prstGeom>
        </p:spPr>
      </p:pic>
      <p:pic>
        <p:nvPicPr>
          <p:cNvPr id="11" name="Obraz 10"/>
          <p:cNvPicPr>
            <a:picLocks noChangeAspect="1"/>
          </p:cNvPicPr>
          <p:nvPr/>
        </p:nvPicPr>
        <p:blipFill rotWithShape="1">
          <a:blip r:embed="rId8">
            <a:extLst>
              <a:ext uri="{28A0092B-C50C-407E-A947-70E740481C1C}">
                <a14:useLocalDpi xmlns:a14="http://schemas.microsoft.com/office/drawing/2010/main" val="0"/>
              </a:ext>
            </a:extLst>
          </a:blip>
          <a:srcRect l="17460"/>
          <a:stretch/>
        </p:blipFill>
        <p:spPr>
          <a:xfrm rot="3047685">
            <a:off x="4650585" y="2452076"/>
            <a:ext cx="2232505" cy="1935601"/>
          </a:xfrm>
          <a:prstGeom prst="heart">
            <a:avLst/>
          </a:prstGeom>
        </p:spPr>
      </p:pic>
      <p:pic>
        <p:nvPicPr>
          <p:cNvPr id="12" name="Obraz 11"/>
          <p:cNvPicPr>
            <a:picLocks noChangeAspect="1"/>
          </p:cNvPicPr>
          <p:nvPr/>
        </p:nvPicPr>
        <p:blipFill rotWithShape="1">
          <a:blip r:embed="rId9">
            <a:extLst>
              <a:ext uri="{28A0092B-C50C-407E-A947-70E740481C1C}">
                <a14:useLocalDpi xmlns:a14="http://schemas.microsoft.com/office/drawing/2010/main" val="0"/>
              </a:ext>
            </a:extLst>
          </a:blip>
          <a:srcRect l="15590"/>
          <a:stretch/>
        </p:blipFill>
        <p:spPr>
          <a:xfrm rot="3108316">
            <a:off x="6798389" y="2557834"/>
            <a:ext cx="2008886" cy="1463768"/>
          </a:xfrm>
          <a:prstGeom prst="heart">
            <a:avLst/>
          </a:prstGeom>
        </p:spPr>
      </p:pic>
      <p:pic>
        <p:nvPicPr>
          <p:cNvPr id="2" name="20191212_04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3250452216"/>
      </p:ext>
    </p:extLst>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19150" y="845600"/>
            <a:ext cx="3709200" cy="520213"/>
          </a:xfrm>
        </p:spPr>
        <p:txBody>
          <a:bodyPr/>
          <a:lstStyle/>
          <a:p>
            <a:r>
              <a:rPr lang="pl-PL" sz="1800" dirty="0">
                <a:latin typeface="Georgia" panose="02040502050405020303" pitchFamily="18" charset="0"/>
              </a:rPr>
              <a:t>Źródła</a:t>
            </a:r>
          </a:p>
        </p:txBody>
      </p:sp>
      <p:sp>
        <p:nvSpPr>
          <p:cNvPr id="3" name="Symbol zastępczy tekstu 2"/>
          <p:cNvSpPr>
            <a:spLocks noGrp="1"/>
          </p:cNvSpPr>
          <p:nvPr>
            <p:ph type="body" idx="1"/>
          </p:nvPr>
        </p:nvSpPr>
        <p:spPr>
          <a:xfrm>
            <a:off x="830700" y="1365813"/>
            <a:ext cx="3709200" cy="3073037"/>
          </a:xfrm>
        </p:spPr>
        <p:txBody>
          <a:bodyPr/>
          <a:lstStyle/>
          <a:p>
            <a:r>
              <a:rPr lang="pl-PL" sz="1400" dirty="0">
                <a:latin typeface="Georgia" panose="02040502050405020303" pitchFamily="18" charset="0"/>
              </a:rPr>
              <a:t>Wikipedia</a:t>
            </a:r>
          </a:p>
          <a:p>
            <a:r>
              <a:rPr lang="pl-PL" sz="1400" dirty="0">
                <a:latin typeface="Georgia" panose="02040502050405020303" pitchFamily="18" charset="0"/>
              </a:rPr>
              <a:t>Strony oficjalne obiektów sakralnych</a:t>
            </a:r>
          </a:p>
          <a:p>
            <a:r>
              <a:rPr lang="pl-PL" sz="1400" dirty="0">
                <a:latin typeface="Georgia" panose="02040502050405020303" pitchFamily="18" charset="0"/>
              </a:rPr>
              <a:t>Zdjęcia ze zbiorów prywatnych członków Grupy 279</a:t>
            </a:r>
          </a:p>
          <a:p>
            <a:endParaRPr lang="pl-PL" sz="1400" dirty="0">
              <a:latin typeface="Georgia" panose="02040502050405020303" pitchFamily="18" charset="0"/>
            </a:endParaRPr>
          </a:p>
        </p:txBody>
      </p:sp>
    </p:spTree>
    <p:extLst>
      <p:ext uri="{BB962C8B-B14F-4D97-AF65-F5344CB8AC3E}">
        <p14:creationId xmlns:p14="http://schemas.microsoft.com/office/powerpoint/2010/main" val="1630591080"/>
      </p:ext>
    </p:extLst>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2" name="VID-20191121-WA00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15440" y="814070"/>
            <a:ext cx="6096000" cy="335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9"/>
          <p:cNvSpPr txBox="1">
            <a:spLocks noGrp="1"/>
          </p:cNvSpPr>
          <p:nvPr>
            <p:ph type="body" idx="1"/>
          </p:nvPr>
        </p:nvSpPr>
        <p:spPr>
          <a:xfrm>
            <a:off x="884083" y="3917724"/>
            <a:ext cx="7505700" cy="710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pl" sz="1800" b="1" dirty="0">
                <a:latin typeface="Georgia"/>
                <a:ea typeface="Georgia"/>
                <a:cs typeface="Georgia"/>
                <a:sym typeface="Georgia"/>
              </a:rPr>
              <a:t>Nie tylko brama, ale otaczająca ogród przyroda nastawia nas bardzo optymistycznie.</a:t>
            </a:r>
            <a:endParaRPr sz="1800" b="1" dirty="0">
              <a:latin typeface="Georgia"/>
              <a:ea typeface="Georgia"/>
              <a:cs typeface="Georgia"/>
              <a:sym typeface="Georgia"/>
            </a:endParaRPr>
          </a:p>
        </p:txBody>
      </p:sp>
      <p:pic>
        <p:nvPicPr>
          <p:cNvPr id="163" name="Google Shape;163;p19"/>
          <p:cNvPicPr preferRelativeResize="0"/>
          <p:nvPr/>
        </p:nvPicPr>
        <p:blipFill>
          <a:blip r:embed="rId5">
            <a:alphaModFix/>
          </a:blip>
          <a:stretch>
            <a:fillRect/>
          </a:stretch>
        </p:blipFill>
        <p:spPr>
          <a:xfrm rot="303168">
            <a:off x="3519098" y="652394"/>
            <a:ext cx="5208139" cy="2929483"/>
          </a:xfrm>
          <a:prstGeom prst="roundRect">
            <a:avLst>
              <a:gd name="adj" fmla="val 16667"/>
            </a:avLst>
          </a:prstGeom>
          <a:noFill/>
          <a:ln>
            <a:noFill/>
          </a:ln>
        </p:spPr>
      </p:pic>
      <p:pic>
        <p:nvPicPr>
          <p:cNvPr id="164" name="Google Shape;164;p19"/>
          <p:cNvPicPr preferRelativeResize="0"/>
          <p:nvPr/>
        </p:nvPicPr>
        <p:blipFill>
          <a:blip r:embed="rId6">
            <a:alphaModFix/>
          </a:blip>
          <a:stretch>
            <a:fillRect/>
          </a:stretch>
        </p:blipFill>
        <p:spPr>
          <a:xfrm rot="-636406">
            <a:off x="480415" y="727098"/>
            <a:ext cx="3931169" cy="2813459"/>
          </a:xfrm>
          <a:prstGeom prst="roundRect">
            <a:avLst>
              <a:gd name="adj" fmla="val 16667"/>
            </a:avLst>
          </a:prstGeom>
          <a:noFill/>
          <a:ln>
            <a:noFill/>
          </a:ln>
        </p:spPr>
      </p:pic>
      <p:pic>
        <p:nvPicPr>
          <p:cNvPr id="2" name="20191212_0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4483" y="266134"/>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0"/>
          <p:cNvSpPr txBox="1">
            <a:spLocks noGrp="1"/>
          </p:cNvSpPr>
          <p:nvPr>
            <p:ph type="body" idx="1"/>
          </p:nvPr>
        </p:nvSpPr>
        <p:spPr>
          <a:xfrm>
            <a:off x="705595" y="4033521"/>
            <a:ext cx="7935900" cy="53848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pl" sz="1800" b="1" dirty="0">
                <a:latin typeface="Georgia"/>
                <a:ea typeface="Georgia"/>
                <a:cs typeface="Georgia"/>
                <a:sym typeface="Georgia"/>
              </a:rPr>
              <a:t>Ogromna strzałka wskazuje nam kierunek zwiedzania. Park Linowy zostawiamy młodszym.</a:t>
            </a:r>
            <a:endParaRPr sz="1800" b="1" dirty="0">
              <a:latin typeface="Georgia"/>
              <a:ea typeface="Georgia"/>
              <a:cs typeface="Georgia"/>
              <a:sym typeface="Georgia"/>
            </a:endParaRPr>
          </a:p>
        </p:txBody>
      </p:sp>
      <p:pic>
        <p:nvPicPr>
          <p:cNvPr id="170" name="Google Shape;170;p20"/>
          <p:cNvPicPr preferRelativeResize="0"/>
          <p:nvPr/>
        </p:nvPicPr>
        <p:blipFill>
          <a:blip r:embed="rId5">
            <a:alphaModFix/>
          </a:blip>
          <a:stretch>
            <a:fillRect/>
          </a:stretch>
        </p:blipFill>
        <p:spPr>
          <a:xfrm>
            <a:off x="389050" y="336375"/>
            <a:ext cx="4782390" cy="3493945"/>
          </a:xfrm>
          <a:prstGeom prst="roundRect">
            <a:avLst>
              <a:gd name="adj" fmla="val 16667"/>
            </a:avLst>
          </a:prstGeom>
          <a:noFill/>
          <a:ln>
            <a:noFill/>
          </a:ln>
        </p:spPr>
      </p:pic>
      <p:pic>
        <p:nvPicPr>
          <p:cNvPr id="171" name="Google Shape;171;p20"/>
          <p:cNvPicPr preferRelativeResize="0"/>
          <p:nvPr/>
        </p:nvPicPr>
        <p:blipFill>
          <a:blip r:embed="rId6">
            <a:alphaModFix/>
          </a:blip>
          <a:stretch>
            <a:fillRect/>
          </a:stretch>
        </p:blipFill>
        <p:spPr>
          <a:xfrm>
            <a:off x="5466080" y="336375"/>
            <a:ext cx="3334995" cy="3493945"/>
          </a:xfrm>
          <a:prstGeom prst="roundRect">
            <a:avLst>
              <a:gd name="adj" fmla="val 16667"/>
            </a:avLst>
          </a:prstGeom>
          <a:noFill/>
          <a:ln>
            <a:noFill/>
          </a:ln>
        </p:spPr>
      </p:pic>
      <p:sp>
        <p:nvSpPr>
          <p:cNvPr id="172" name="Google Shape;172;p20"/>
          <p:cNvSpPr/>
          <p:nvPr/>
        </p:nvSpPr>
        <p:spPr>
          <a:xfrm>
            <a:off x="6312100" y="2678925"/>
            <a:ext cx="793200" cy="499800"/>
          </a:xfrm>
          <a:prstGeom prst="leftArrow">
            <a:avLst>
              <a:gd name="adj1" fmla="val 50000"/>
              <a:gd name="adj2" fmla="val 50000"/>
            </a:avLst>
          </a:prstGeom>
          <a:solidFill>
            <a:srgbClr val="5B0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20191212_0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4622" y="23897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1"/>
          <p:cNvSpPr txBox="1">
            <a:spLocks noGrp="1"/>
          </p:cNvSpPr>
          <p:nvPr>
            <p:ph type="body" idx="1"/>
          </p:nvPr>
        </p:nvSpPr>
        <p:spPr>
          <a:xfrm>
            <a:off x="708725" y="4062775"/>
            <a:ext cx="7505700" cy="740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pl" sz="1800" b="1" dirty="0">
                <a:latin typeface="Georgia"/>
                <a:ea typeface="Georgia"/>
                <a:cs typeface="Georgia"/>
                <a:sym typeface="Georgia"/>
              </a:rPr>
              <a:t>Jako lokalni patrioci zaczynamy od miniatury Sanktuarium Góry Świętej Anny, tak ważnej dla Ślązaków.</a:t>
            </a:r>
            <a:endParaRPr sz="1800" b="1" dirty="0">
              <a:latin typeface="Georgia"/>
              <a:ea typeface="Georgia"/>
              <a:cs typeface="Georgia"/>
              <a:sym typeface="Georgia"/>
            </a:endParaRPr>
          </a:p>
        </p:txBody>
      </p:sp>
      <p:pic>
        <p:nvPicPr>
          <p:cNvPr id="178" name="Google Shape;178;p21"/>
          <p:cNvPicPr preferRelativeResize="0"/>
          <p:nvPr/>
        </p:nvPicPr>
        <p:blipFill>
          <a:blip r:embed="rId5">
            <a:alphaModFix/>
          </a:blip>
          <a:stretch>
            <a:fillRect/>
          </a:stretch>
        </p:blipFill>
        <p:spPr>
          <a:xfrm>
            <a:off x="1648025" y="420275"/>
            <a:ext cx="5637000" cy="3537900"/>
          </a:xfrm>
          <a:prstGeom prst="roundRect">
            <a:avLst>
              <a:gd name="adj" fmla="val 16667"/>
            </a:avLst>
          </a:prstGeom>
          <a:noFill/>
          <a:ln>
            <a:noFill/>
          </a:ln>
        </p:spPr>
      </p:pic>
      <p:pic>
        <p:nvPicPr>
          <p:cNvPr id="2" name="20191212_00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9889" y="23897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2"/>
          <p:cNvSpPr txBox="1">
            <a:spLocks noGrp="1"/>
          </p:cNvSpPr>
          <p:nvPr>
            <p:ph type="body" idx="1"/>
          </p:nvPr>
        </p:nvSpPr>
        <p:spPr>
          <a:xfrm flipH="1">
            <a:off x="819150" y="3123200"/>
            <a:ext cx="7505700" cy="1645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pl" sz="1800" b="1">
                <a:latin typeface="Georgia"/>
                <a:ea typeface="Georgia"/>
                <a:cs typeface="Georgia"/>
                <a:sym typeface="Georgia"/>
              </a:rPr>
              <a:t>Sanktuarium powstało na grzbiecie Chełma,  najwyższym wzniesieniu Wyżyny Śląskiej. Obecnie znajduje się tam bazylika, sanktuarium z rzeźbą Św. Anny Samotrzeciej oraz franciszkański zespół klasztorny. Od XVIII wieku jest ważnym centrum pielgrzymkowym.</a:t>
            </a:r>
            <a:endParaRPr sz="1800" b="1">
              <a:latin typeface="Georgia"/>
              <a:ea typeface="Georgia"/>
              <a:cs typeface="Georgia"/>
              <a:sym typeface="Georgia"/>
            </a:endParaRPr>
          </a:p>
        </p:txBody>
      </p:sp>
      <p:pic>
        <p:nvPicPr>
          <p:cNvPr id="184" name="Google Shape;184;p22"/>
          <p:cNvPicPr preferRelativeResize="0"/>
          <p:nvPr/>
        </p:nvPicPr>
        <p:blipFill rotWithShape="1">
          <a:blip r:embed="rId5">
            <a:alphaModFix/>
          </a:blip>
          <a:srcRect t="14048" r="-2997" b="10343"/>
          <a:stretch/>
        </p:blipFill>
        <p:spPr>
          <a:xfrm>
            <a:off x="472900" y="408750"/>
            <a:ext cx="5652300" cy="2634600"/>
          </a:xfrm>
          <a:prstGeom prst="roundRect">
            <a:avLst>
              <a:gd name="adj" fmla="val 16667"/>
            </a:avLst>
          </a:prstGeom>
          <a:noFill/>
          <a:ln>
            <a:noFill/>
          </a:ln>
        </p:spPr>
      </p:pic>
      <p:pic>
        <p:nvPicPr>
          <p:cNvPr id="185" name="Google Shape;185;p22"/>
          <p:cNvPicPr preferRelativeResize="0"/>
          <p:nvPr/>
        </p:nvPicPr>
        <p:blipFill rotWithShape="1">
          <a:blip r:embed="rId6">
            <a:alphaModFix/>
          </a:blip>
          <a:srcRect t="-4482"/>
          <a:stretch/>
        </p:blipFill>
        <p:spPr>
          <a:xfrm rot="797011">
            <a:off x="5279186" y="554247"/>
            <a:ext cx="3112680" cy="2343606"/>
          </a:xfrm>
          <a:prstGeom prst="roundRect">
            <a:avLst>
              <a:gd name="adj" fmla="val 16667"/>
            </a:avLst>
          </a:prstGeom>
          <a:noFill/>
          <a:ln>
            <a:noFill/>
          </a:ln>
        </p:spPr>
      </p:pic>
      <p:pic>
        <p:nvPicPr>
          <p:cNvPr id="2" name="20191212_00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83675" y="22799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10000">
        <p14:ripp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350</TotalTime>
  <Words>1379</Words>
  <Application>Microsoft Macintosh PowerPoint</Application>
  <PresentationFormat>Pokaz na ekranie (16:9)</PresentationFormat>
  <Paragraphs>71</Paragraphs>
  <Slides>48</Slides>
  <Notes>46</Notes>
  <HiddenSlides>0</HiddenSlides>
  <MMClips>46</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48</vt:i4>
      </vt:variant>
    </vt:vector>
  </HeadingPairs>
  <TitlesOfParts>
    <vt:vector size="53" baseType="lpstr">
      <vt:lpstr>Arial</vt:lpstr>
      <vt:lpstr>Nunito</vt:lpstr>
      <vt:lpstr>Georgia</vt:lpstr>
      <vt:lpstr>Calibri</vt:lpstr>
      <vt:lpstr>Shift</vt:lpstr>
      <vt:lpstr>Prezentacja w ramach projektu Śląska Akademia Senior@</vt:lpstr>
      <vt:lpstr>                                  to   my</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Katedra Notre Dame  To jeden z najważniejszych zabytków świata, najsłynniejsza świątynia gotycka. Jej budowa rozpoczęła się w II połowie XII wieku a zakończyła w I połowie XIV wieku. 15 kwietnia 2019 r.  stanęła w płomieniach i doznała poważnych zniszczeń. Jednakże tuż po katastrofie władze francuskie zadeklarowały chęć przywrócenia jej dawnej świetności.</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Źródła</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w ramach projektu Śląska Akademia Senior@</dc:title>
  <dc:creator>Prezentacja</dc:creator>
  <cp:lastModifiedBy>Kamil Lewicki</cp:lastModifiedBy>
  <cp:revision>34</cp:revision>
  <dcterms:modified xsi:type="dcterms:W3CDTF">2019-12-13T10:14:24Z</dcterms:modified>
</cp:coreProperties>
</file>