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96" r:id="rId4"/>
  </p:sldMasterIdLst>
  <p:notesMasterIdLst>
    <p:notesMasterId r:id="rId104"/>
  </p:notesMasterIdLst>
  <p:handoutMasterIdLst>
    <p:handoutMasterId r:id="rId105"/>
  </p:handoutMasterIdLst>
  <p:sldIdLst>
    <p:sldId id="265" r:id="rId5"/>
    <p:sldId id="400" r:id="rId6"/>
    <p:sldId id="402" r:id="rId7"/>
    <p:sldId id="294" r:id="rId8"/>
    <p:sldId id="332" r:id="rId9"/>
    <p:sldId id="333" r:id="rId10"/>
    <p:sldId id="343" r:id="rId11"/>
    <p:sldId id="339" r:id="rId12"/>
    <p:sldId id="334" r:id="rId13"/>
    <p:sldId id="331" r:id="rId14"/>
    <p:sldId id="338" r:id="rId15"/>
    <p:sldId id="341" r:id="rId16"/>
    <p:sldId id="355" r:id="rId17"/>
    <p:sldId id="345" r:id="rId18"/>
    <p:sldId id="340" r:id="rId19"/>
    <p:sldId id="344" r:id="rId20"/>
    <p:sldId id="356" r:id="rId21"/>
    <p:sldId id="342" r:id="rId22"/>
    <p:sldId id="346" r:id="rId23"/>
    <p:sldId id="348" r:id="rId24"/>
    <p:sldId id="352" r:id="rId25"/>
    <p:sldId id="347" r:id="rId26"/>
    <p:sldId id="351" r:id="rId27"/>
    <p:sldId id="349" r:id="rId28"/>
    <p:sldId id="330" r:id="rId29"/>
    <p:sldId id="354" r:id="rId30"/>
    <p:sldId id="350" r:id="rId31"/>
    <p:sldId id="353" r:id="rId32"/>
    <p:sldId id="403" r:id="rId33"/>
    <p:sldId id="419" r:id="rId34"/>
    <p:sldId id="267" r:id="rId35"/>
    <p:sldId id="388" r:id="rId36"/>
    <p:sldId id="411" r:id="rId37"/>
    <p:sldId id="290" r:id="rId38"/>
    <p:sldId id="410" r:id="rId39"/>
    <p:sldId id="271" r:id="rId40"/>
    <p:sldId id="358" r:id="rId41"/>
    <p:sldId id="389" r:id="rId42"/>
    <p:sldId id="275" r:id="rId43"/>
    <p:sldId id="276" r:id="rId44"/>
    <p:sldId id="359" r:id="rId45"/>
    <p:sldId id="390" r:id="rId46"/>
    <p:sldId id="380" r:id="rId47"/>
    <p:sldId id="381" r:id="rId48"/>
    <p:sldId id="384" r:id="rId49"/>
    <p:sldId id="307" r:id="rId50"/>
    <p:sldId id="308" r:id="rId51"/>
    <p:sldId id="309" r:id="rId52"/>
    <p:sldId id="310" r:id="rId53"/>
    <p:sldId id="412" r:id="rId54"/>
    <p:sldId id="360" r:id="rId55"/>
    <p:sldId id="391" r:id="rId56"/>
    <p:sldId id="318" r:id="rId57"/>
    <p:sldId id="312" r:id="rId58"/>
    <p:sldId id="314" r:id="rId59"/>
    <p:sldId id="322" r:id="rId60"/>
    <p:sldId id="320" r:id="rId61"/>
    <p:sldId id="324" r:id="rId62"/>
    <p:sldId id="413" r:id="rId63"/>
    <p:sldId id="361" r:id="rId64"/>
    <p:sldId id="392" r:id="rId65"/>
    <p:sldId id="304" r:id="rId66"/>
    <p:sldId id="414" r:id="rId67"/>
    <p:sldId id="362" r:id="rId68"/>
    <p:sldId id="393" r:id="rId69"/>
    <p:sldId id="367" r:id="rId70"/>
    <p:sldId id="368" r:id="rId71"/>
    <p:sldId id="369" r:id="rId72"/>
    <p:sldId id="370" r:id="rId73"/>
    <p:sldId id="371" r:id="rId74"/>
    <p:sldId id="372" r:id="rId75"/>
    <p:sldId id="278" r:id="rId76"/>
    <p:sldId id="363" r:id="rId77"/>
    <p:sldId id="394" r:id="rId78"/>
    <p:sldId id="301" r:id="rId79"/>
    <p:sldId id="405" r:id="rId80"/>
    <p:sldId id="407" r:id="rId81"/>
    <p:sldId id="364" r:id="rId82"/>
    <p:sldId id="395" r:id="rId83"/>
    <p:sldId id="415" r:id="rId84"/>
    <p:sldId id="277" r:id="rId85"/>
    <p:sldId id="305" r:id="rId86"/>
    <p:sldId id="306" r:id="rId87"/>
    <p:sldId id="292" r:id="rId88"/>
    <p:sldId id="416" r:id="rId89"/>
    <p:sldId id="365" r:id="rId90"/>
    <p:sldId id="396" r:id="rId91"/>
    <p:sldId id="299" r:id="rId92"/>
    <p:sldId id="298" r:id="rId93"/>
    <p:sldId id="408" r:id="rId94"/>
    <p:sldId id="366" r:id="rId95"/>
    <p:sldId id="397" r:id="rId96"/>
    <p:sldId id="401" r:id="rId97"/>
    <p:sldId id="295" r:id="rId98"/>
    <p:sldId id="296" r:id="rId99"/>
    <p:sldId id="417" r:id="rId100"/>
    <p:sldId id="418" r:id="rId101"/>
    <p:sldId id="420" r:id="rId102"/>
    <p:sldId id="398" r:id="rId10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B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4660"/>
  </p:normalViewPr>
  <p:slideViewPr>
    <p:cSldViewPr snapToGrid="0">
      <p:cViewPr varScale="1">
        <p:scale>
          <a:sx n="84" d="100"/>
          <a:sy n="84" d="100"/>
        </p:scale>
        <p:origin x="88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presProps" Target="presProps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110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commentAuthors" Target="comment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heme" Target="theme/theme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pl-PL" sz="1200"/>
            </a:lvl1pPr>
          </a:lstStyle>
          <a:p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pl-PL" sz="1200"/>
            </a:lvl1pPr>
          </a:lstStyle>
          <a:p>
            <a:fld id="{F8DC1106-4FD5-463E-9AC0-BB7844C50CC1}" type="datetime1">
              <a:rPr lang="pl-PL" smtClean="0"/>
              <a:t>2019-02-28</a:t>
            </a:fld>
            <a:endParaRPr lang="pl-PL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pl-PL" sz="1200"/>
            </a:lvl1pPr>
          </a:lstStyle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200"/>
            </a:lvl1pPr>
          </a:lstStyle>
          <a:p>
            <a:fld id="{5164152A-E40A-4142-9FF0-AAA9783C9B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8259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pl-PL" sz="1200"/>
            </a:lvl1pPr>
          </a:lstStyle>
          <a:p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pl-PL" sz="1200"/>
            </a:lvl1pPr>
          </a:lstStyle>
          <a:p>
            <a:fld id="{CCD5C2E8-5853-4A67-A24D-684CBB2F82A3}" type="datetime1">
              <a:rPr lang="pl-PL" smtClean="0"/>
              <a:pPr/>
              <a:t>2019-02-28</a:t>
            </a:fld>
            <a:endParaRPr lang="pl-PL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pl-PL" sz="1200"/>
            </a:lvl1pPr>
          </a:lstStyle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200"/>
            </a:lvl1pPr>
          </a:lstStyle>
          <a:p>
            <a:fld id="{A5DDB201-0E00-4A4B-B715-5FDBF53FFC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8158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DB201-0E00-4A4B-B715-5FDBF53FFC4E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6059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DB201-0E00-4A4B-B715-5FDBF53FFC4E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394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Wybiorę się dalej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DB201-0E00-4A4B-B715-5FDBF53FFC4E}" type="slidenum">
              <a:rPr lang="pl-PL" smtClean="0"/>
              <a:t>84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4722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37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fld id="{4EF03BF7-482C-469B-B134-70DE8768176E}" type="datetime1">
              <a:rPr lang="pl-PL" smtClean="0"/>
              <a:pPr/>
              <a:t>2019-02-28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5" y="5037663"/>
            <a:ext cx="551167" cy="279400"/>
          </a:xfrm>
        </p:spPr>
        <p:txBody>
          <a:bodyPr/>
          <a:lstStyle/>
          <a:p>
            <a:fld id="{84C2412F-EBA6-4A6D-A4D4-2B90367D5631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6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5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78" indent="0">
              <a:buNone/>
              <a:defRPr sz="1600"/>
            </a:lvl2pPr>
            <a:lvl3pPr marL="914354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  <a:lvl6pPr marL="2285886" indent="0">
              <a:buNone/>
              <a:defRPr sz="1600"/>
            </a:lvl6pPr>
            <a:lvl7pPr marL="2743062" indent="0">
              <a:buNone/>
              <a:defRPr sz="1600"/>
            </a:lvl7pPr>
            <a:lvl8pPr marL="3200240" indent="0">
              <a:buNone/>
              <a:defRPr sz="1600"/>
            </a:lvl8pPr>
            <a:lvl9pPr marL="3657418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FF7B-2E88-4E7D-90AD-62E51E2031C5}" type="datetime1">
              <a:rPr lang="pl-PL" smtClean="0"/>
              <a:pPr/>
              <a:t>2019-02-28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035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71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71" y="4343405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FF7B-2E88-4E7D-90AD-62E51E2031C5}" type="datetime1">
              <a:rPr lang="pl-PL" smtClean="0"/>
              <a:pPr/>
              <a:t>2019-02-28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0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7" y="982132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178" indent="0">
              <a:buFontTx/>
              <a:buNone/>
              <a:defRPr/>
            </a:lvl2pPr>
            <a:lvl3pPr marL="914354" indent="0">
              <a:buFontTx/>
              <a:buNone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5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FF7B-2E88-4E7D-90AD-62E51E2031C5}" type="datetime1">
              <a:rPr lang="pl-PL" smtClean="0"/>
              <a:pPr/>
              <a:t>2019-02-28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31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FF7B-2E88-4E7D-90AD-62E51E2031C5}" type="datetime1">
              <a:rPr lang="pl-PL" smtClean="0"/>
              <a:pPr/>
              <a:t>2019-02-28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92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7" y="982132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FF7B-2E88-4E7D-90AD-62E51E2031C5}" type="datetime1">
              <a:rPr lang="pl-PL" smtClean="0"/>
              <a:pPr/>
              <a:t>2019-02-28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32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7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470405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FF7B-2E88-4E7D-90AD-62E51E2031C5}" type="datetime1">
              <a:rPr lang="pl-PL" smtClean="0"/>
              <a:pPr/>
              <a:t>2019-02-28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5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7A9E3-A8EC-4A7D-8025-220EA11E00D7}" type="datetime1">
              <a:rPr lang="pl-PL" smtClean="0"/>
              <a:pPr/>
              <a:t>2019-02-28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50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61" y="982136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2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F653-A08A-46A6-A51F-929EEFB8742B}" type="datetime1">
              <a:rPr lang="pl-PL" smtClean="0"/>
              <a:pPr/>
              <a:t>2019-02-28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92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braz pozio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522C22-B1A5-4DC2-B851-B34F88408E41}" type="datetime1">
              <a:rPr lang="pl-PL" smtClean="0"/>
              <a:pPr/>
              <a:t>2019-02-28</a:t>
            </a:fld>
            <a:endParaRPr lang="pl-PL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l-PL" smtClean="0"/>
              <a:t>‹#›</a:t>
            </a:fld>
            <a:endParaRPr lang="pl-PL"/>
          </a:p>
        </p:txBody>
      </p:sp>
      <p:sp>
        <p:nvSpPr>
          <p:cNvPr id="8" name="Obraz — symbol zastępczy 7"/>
          <p:cNvSpPr>
            <a:spLocks noGrp="1"/>
          </p:cNvSpPr>
          <p:nvPr>
            <p:ph type="pic" sz="quarter" idx="13"/>
          </p:nvPr>
        </p:nvSpPr>
        <p:spPr>
          <a:xfrm>
            <a:off x="457200" y="992124"/>
            <a:ext cx="11277600" cy="4873752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 latinLnBrk="0">
              <a:buNone/>
              <a:defRPr lang="pl-PL"/>
            </a:lvl1pPr>
          </a:lstStyle>
          <a:p>
            <a:r>
              <a:rPr lang="pl-PL"/>
              <a:t>Kliknij ikonę, aby dodać obraz</a:t>
            </a:r>
          </a:p>
        </p:txBody>
      </p:sp>
    </p:spTree>
    <p:extLst>
      <p:ext uri="{BB962C8B-B14F-4D97-AF65-F5344CB8AC3E}">
        <p14:creationId xmlns:p14="http://schemas.microsoft.com/office/powerpoint/2010/main" val="393079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9012-F99D-408C-9B76-826ECE9A1101}" type="datetime1">
              <a:rPr lang="pl-PL" smtClean="0"/>
              <a:pPr/>
              <a:t>2019-02-28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409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3846057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44D3C-5023-4AC1-BDBB-542EDCAE4CDF}" type="datetime1">
              <a:rPr lang="pl-PL" smtClean="0"/>
              <a:pPr/>
              <a:t>2019-02-28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94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B3BE-F16F-41C3-852F-1D0A74643BDE}" type="datetime1">
              <a:rPr lang="pl-PL" smtClean="0"/>
              <a:pPr/>
              <a:t>2019-02-28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5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8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8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0F742-B03A-49ED-8DA6-07941FB4AFB3}" type="datetime1">
              <a:rPr lang="pl-PL" smtClean="0"/>
              <a:pPr/>
              <a:t>2019-02-28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l-PL" smtClean="0"/>
              <a:t>‹#›</a:t>
            </a:fld>
            <a:endParaRPr lang="pl-P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39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93E5D-64AB-42A2-B6A8-92744EF2A5EE}" type="datetime1">
              <a:rPr lang="pl-PL" smtClean="0"/>
              <a:pPr/>
              <a:t>2019-02-28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78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0579-C635-4236-98BC-2B91C5192427}" type="datetime1">
              <a:rPr lang="pl-PL" smtClean="0"/>
              <a:pPr/>
              <a:t>2019-02-28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698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5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36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5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A6DC3-08E6-4F58-89F0-A9ACED163CE4}" type="datetime1">
              <a:rPr lang="pl-PL" smtClean="0"/>
              <a:pPr/>
              <a:t>2019-02-28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4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78" indent="0">
              <a:buNone/>
              <a:defRPr sz="1600"/>
            </a:lvl2pPr>
            <a:lvl3pPr marL="914354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  <a:lvl6pPr marL="2285886" indent="0">
              <a:buNone/>
              <a:defRPr sz="1600"/>
            </a:lvl6pPr>
            <a:lvl7pPr marL="2743062" indent="0">
              <a:buNone/>
              <a:defRPr sz="1600"/>
            </a:lvl7pPr>
            <a:lvl8pPr marL="3200240" indent="0">
              <a:buNone/>
              <a:defRPr sz="1600"/>
            </a:lvl8pPr>
            <a:lvl9pPr marL="3657418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2B622-C814-4729-9A5D-F04D92A27D15}" type="datetime1">
              <a:rPr lang="pl-PL" smtClean="0"/>
              <a:pPr/>
              <a:t>2019-02-28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00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3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3" y="982138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5D0FF7B-2E88-4E7D-90AD-62E51E2031C5}" type="datetime1">
              <a:rPr lang="pl-PL" smtClean="0"/>
              <a:pPr/>
              <a:t>2019-02-28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5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4C2412F-EBA6-4A6D-A4D4-2B90367D56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940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  <p:sldLayoutId id="2147484013" r:id="rId17"/>
    <p:sldLayoutId id="2147484014" r:id="rId18"/>
  </p:sldLayoutIdLst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  <p:txStyles>
    <p:titleStyle>
      <a:lvl1pPr algn="ctr" defTabSz="457178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37" indent="-285737" algn="l" defTabSz="457178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091" indent="-285737" algn="l" defTabSz="457178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2973" indent="-171442" algn="l" defTabSz="457178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151" indent="-171442" algn="l" defTabSz="457178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6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FE95C8D-A8B6-4BF8-9DA5-D8825B6F30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000" dirty="0">
                <a:solidFill>
                  <a:srgbClr val="00B050"/>
                </a:solidFill>
              </a:rPr>
              <a:t>ŚLĄSKA AKADEMIA SENIOR@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68B809F3-BD89-4B16-83E3-FADFACB027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>
                <a:solidFill>
                  <a:srgbClr val="00B050"/>
                </a:solidFill>
              </a:rPr>
              <a:t>DARMOWE SZKOLENIA KOMPUTEROWE DLA SENIORÓW 65+W PYSKOWICACH</a:t>
            </a:r>
          </a:p>
          <a:p>
            <a:r>
              <a:rPr lang="pl-PL" b="1" dirty="0">
                <a:solidFill>
                  <a:srgbClr val="00B050"/>
                </a:solidFill>
              </a:rPr>
              <a:t>Grupa 43 </a:t>
            </a:r>
            <a:r>
              <a:rPr lang="pl-PL" sz="2400" b="1" dirty="0">
                <a:solidFill>
                  <a:srgbClr val="00B050"/>
                </a:solidFill>
              </a:rPr>
              <a:t>PYS.VI/15</a:t>
            </a:r>
            <a:endParaRPr lang="pl-PL" b="1" dirty="0">
              <a:solidFill>
                <a:srgbClr val="00B050"/>
              </a:solidFill>
            </a:endParaRP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69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FFF6EF6C-85A3-475C-8F6D-789654A6ED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3" r="1" b="1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270DEFD0-6C29-40AE-8D67-1D5D05EB8F00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Pyskowice-kościół</a:t>
            </a:r>
          </a:p>
        </p:txBody>
      </p:sp>
    </p:spTree>
    <p:extLst>
      <p:ext uri="{BB962C8B-B14F-4D97-AF65-F5344CB8AC3E}">
        <p14:creationId xmlns:p14="http://schemas.microsoft.com/office/powerpoint/2010/main" val="141187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E86B7B47-3BDD-492D-9E35-508AC2E496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8" r="1" b="2505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14246585-11F2-4CD2-9937-3EA1B0EFFA5B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Pyskowice-zabytkowa fontanna</a:t>
            </a:r>
          </a:p>
        </p:txBody>
      </p:sp>
    </p:spTree>
    <p:extLst>
      <p:ext uri="{BB962C8B-B14F-4D97-AF65-F5344CB8AC3E}">
        <p14:creationId xmlns:p14="http://schemas.microsoft.com/office/powerpoint/2010/main" val="10569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CF475D72-3665-499B-A36B-C81A34F8E2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844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F93DD245-E30E-4880-8CFA-9A0E01C034DE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 nocą-zabytkowa fontanna</a:t>
            </a:r>
          </a:p>
        </p:txBody>
      </p:sp>
    </p:spTree>
    <p:extLst>
      <p:ext uri="{BB962C8B-B14F-4D97-AF65-F5344CB8AC3E}">
        <p14:creationId xmlns:p14="http://schemas.microsoft.com/office/powerpoint/2010/main" val="174466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842EA56-E7E5-4586-91E5-54CF0DA06E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8" r="1" b="12810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35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37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34B6807D-A936-403F-9D6B-DC3ECE7A9955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Pyskowice-zabytkowa fontanna</a:t>
            </a:r>
          </a:p>
        </p:txBody>
      </p:sp>
    </p:spTree>
    <p:extLst>
      <p:ext uri="{BB962C8B-B14F-4D97-AF65-F5344CB8AC3E}">
        <p14:creationId xmlns:p14="http://schemas.microsoft.com/office/powerpoint/2010/main" val="59791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A222517-FA52-4508-8FDC-1A63FB6AC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3" r="1" b="1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07A3C08E-7DB8-40B3-9D55-472FD8DE5F86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Pyskowice-zabytkowa fontanna</a:t>
            </a:r>
          </a:p>
        </p:txBody>
      </p:sp>
    </p:spTree>
    <p:extLst>
      <p:ext uri="{BB962C8B-B14F-4D97-AF65-F5344CB8AC3E}">
        <p14:creationId xmlns:p14="http://schemas.microsoft.com/office/powerpoint/2010/main" val="364169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2E22EB8-A8A3-4964-B20D-6CDDB7F336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0133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2FB1AB90-6327-424E-8CD4-300623616D1F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 nocą</a:t>
            </a:r>
          </a:p>
        </p:txBody>
      </p:sp>
    </p:spTree>
    <p:extLst>
      <p:ext uri="{BB962C8B-B14F-4D97-AF65-F5344CB8AC3E}">
        <p14:creationId xmlns:p14="http://schemas.microsoft.com/office/powerpoint/2010/main" val="390883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F87BCA4-55A1-4E24-88F8-E4A7EA279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2" r="1" b="3221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1CC1F6D4-EAC4-4C47-A56C-B9163612C75C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Pyskowice-ratusz</a:t>
            </a:r>
          </a:p>
        </p:txBody>
      </p:sp>
    </p:spTree>
    <p:extLst>
      <p:ext uri="{BB962C8B-B14F-4D97-AF65-F5344CB8AC3E}">
        <p14:creationId xmlns:p14="http://schemas.microsoft.com/office/powerpoint/2010/main" val="262071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EC9C7222-AECC-4059-865B-02FD191A4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1" r="1" b="19552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5E64E88B-B4B0-4B92-B4BB-BBA6D05F0EC3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Pyskowice-</a:t>
            </a:r>
          </a:p>
        </p:txBody>
      </p:sp>
    </p:spTree>
    <p:extLst>
      <p:ext uri="{BB962C8B-B14F-4D97-AF65-F5344CB8AC3E}">
        <p14:creationId xmlns:p14="http://schemas.microsoft.com/office/powerpoint/2010/main" val="57006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5D97B043-C475-42A2-B8DB-6EB7B3E7AF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449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5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7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C5176646-2A81-4499-92A3-ECA1614B8ADD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Pyskowice-łono natury</a:t>
            </a:r>
          </a:p>
        </p:txBody>
      </p:sp>
    </p:spTree>
    <p:extLst>
      <p:ext uri="{BB962C8B-B14F-4D97-AF65-F5344CB8AC3E}">
        <p14:creationId xmlns:p14="http://schemas.microsoft.com/office/powerpoint/2010/main" val="34273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FB76AB5-8391-47DA-8A30-7BA1608315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2" r="1" b="5981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5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7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17054DD7-5B57-4045-B458-81BF54685681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 nocą</a:t>
            </a:r>
          </a:p>
        </p:txBody>
      </p:sp>
    </p:spTree>
    <p:extLst>
      <p:ext uri="{BB962C8B-B14F-4D97-AF65-F5344CB8AC3E}">
        <p14:creationId xmlns:p14="http://schemas.microsoft.com/office/powerpoint/2010/main" val="22709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8E91C5FE-96A0-4BCC-9632-AA4B6682069F}"/>
              </a:ext>
            </a:extLst>
          </p:cNvPr>
          <p:cNvSpPr/>
          <p:nvPr/>
        </p:nvSpPr>
        <p:spPr>
          <a:xfrm>
            <a:off x="812800" y="1994994"/>
            <a:ext cx="105663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00B050"/>
                </a:solidFill>
              </a:rPr>
              <a:t>Animacja zbiorowa uczestników szkolenia komputerowego dla seniorów 65+ w Pyskowicach</a:t>
            </a:r>
            <a:br>
              <a:rPr lang="pl-PL" sz="4000" b="1" dirty="0">
                <a:solidFill>
                  <a:srgbClr val="00B050"/>
                </a:solidFill>
              </a:rPr>
            </a:br>
            <a:r>
              <a:rPr lang="pl-PL" sz="4000" b="1" dirty="0">
                <a:solidFill>
                  <a:srgbClr val="00B050"/>
                </a:solidFill>
              </a:rPr>
              <a:t>grupa 43 PYS.VI/15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4D66CC1E-EB6E-47F0-9FB6-F9BF51F6A721}"/>
              </a:ext>
            </a:extLst>
          </p:cNvPr>
          <p:cNvSpPr/>
          <p:nvPr/>
        </p:nvSpPr>
        <p:spPr>
          <a:xfrm>
            <a:off x="3306818" y="5084857"/>
            <a:ext cx="56350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>
                <a:solidFill>
                  <a:srgbClr val="C00000"/>
                </a:solidFill>
              </a:rPr>
              <a:t>Pyskowice 07.11.2018-20.02.2019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9C7DA8B4-0A0F-4FDC-9A3A-8ABF58C46803}"/>
              </a:ext>
            </a:extLst>
          </p:cNvPr>
          <p:cNvSpPr txBox="1"/>
          <p:nvPr/>
        </p:nvSpPr>
        <p:spPr>
          <a:xfrm>
            <a:off x="956930" y="712381"/>
            <a:ext cx="1033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0070C0"/>
                </a:solidFill>
              </a:rPr>
              <a:t>ŚLĄSKA AKADEMIA SENIOR@</a:t>
            </a:r>
          </a:p>
        </p:txBody>
      </p:sp>
      <p:pic>
        <p:nvPicPr>
          <p:cNvPr id="7" name="cp-soundscapes_i">
            <a:hlinkClick r:id="" action="ppaction://media"/>
            <a:extLst>
              <a:ext uri="{FF2B5EF4-FFF2-40B4-BE49-F238E27FC236}">
                <a16:creationId xmlns:a16="http://schemas.microsoft.com/office/drawing/2014/main" xmlns="" id="{7A83FF78-A110-45E9-8BE1-7E9906CB7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E0276C6-4FB8-4BB6-A48F-A66E34A3C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6" r="1" b="2157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840C2835-5946-425A-9053-83050E6F2D59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 nocą</a:t>
            </a:r>
          </a:p>
        </p:txBody>
      </p:sp>
    </p:spTree>
    <p:extLst>
      <p:ext uri="{BB962C8B-B14F-4D97-AF65-F5344CB8AC3E}">
        <p14:creationId xmlns:p14="http://schemas.microsoft.com/office/powerpoint/2010/main" val="17811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65EE731-5FC0-43E6-AECF-2D7836222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6" r="1" b="25107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527F54D6-5064-4DB6-95D6-AA31EF791D66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 zimą</a:t>
            </a:r>
          </a:p>
        </p:txBody>
      </p:sp>
    </p:spTree>
    <p:extLst>
      <p:ext uri="{BB962C8B-B14F-4D97-AF65-F5344CB8AC3E}">
        <p14:creationId xmlns:p14="http://schemas.microsoft.com/office/powerpoint/2010/main" val="44499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172FBBDB-0497-4FBC-B517-BBECF6365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6" r="1" b="8367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A9A9BD48-9EF1-453D-8D70-C92DDE9E7DF6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Pyskowice-</a:t>
            </a:r>
          </a:p>
        </p:txBody>
      </p:sp>
    </p:spTree>
    <p:extLst>
      <p:ext uri="{BB962C8B-B14F-4D97-AF65-F5344CB8AC3E}">
        <p14:creationId xmlns:p14="http://schemas.microsoft.com/office/powerpoint/2010/main" val="307058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4229947-C6EE-455F-9235-7762ABB35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9" r="1" b="7493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9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21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9CDFB1ED-51BC-4A55-84D4-CBDAF01FFF5C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Pyskowice-ratusz</a:t>
            </a:r>
          </a:p>
        </p:txBody>
      </p:sp>
    </p:spTree>
    <p:extLst>
      <p:ext uri="{BB962C8B-B14F-4D97-AF65-F5344CB8AC3E}">
        <p14:creationId xmlns:p14="http://schemas.microsoft.com/office/powerpoint/2010/main" val="238667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C9BAAF3-EB8E-4B79-A18F-EA4EEDE7D7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" r="1" b="29172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5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7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EDD0199F-B719-44D4-8890-B552135121F5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 zimą</a:t>
            </a:r>
          </a:p>
        </p:txBody>
      </p:sp>
    </p:spTree>
    <p:extLst>
      <p:ext uri="{BB962C8B-B14F-4D97-AF65-F5344CB8AC3E}">
        <p14:creationId xmlns:p14="http://schemas.microsoft.com/office/powerpoint/2010/main" val="27124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726490A-951B-4771-B96B-DE0BEF7429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3" r="1" b="1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8B1AE6E2-C0C4-454A-9F11-859952AE85BE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Zapal świeczkę, za tych, których zabrał los</a:t>
            </a:r>
            <a:endParaRPr lang="pl-PL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74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A41C89A-3E44-4453-8734-EDAAC54EF9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7" r="1" b="46128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10CD7A18-7F05-4D2B-BAD2-145857B25D2E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Pyskowice-</a:t>
            </a:r>
          </a:p>
        </p:txBody>
      </p:sp>
    </p:spTree>
    <p:extLst>
      <p:ext uri="{BB962C8B-B14F-4D97-AF65-F5344CB8AC3E}">
        <p14:creationId xmlns:p14="http://schemas.microsoft.com/office/powerpoint/2010/main" val="266441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AACCABD-8004-4244-923C-FCD6AB8D26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r="1" b="20621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8D06ECF3-0019-4ECC-A487-1A73D5757CDB}"/>
              </a:ext>
            </a:extLst>
          </p:cNvPr>
          <p:cNvSpPr txBox="1"/>
          <p:nvPr/>
        </p:nvSpPr>
        <p:spPr>
          <a:xfrm>
            <a:off x="2830512" y="6369863"/>
            <a:ext cx="652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Wędrowcze siądź wygodnie na białym puchu</a:t>
            </a:r>
          </a:p>
        </p:txBody>
      </p:sp>
    </p:spTree>
    <p:extLst>
      <p:ext uri="{BB962C8B-B14F-4D97-AF65-F5344CB8AC3E}">
        <p14:creationId xmlns:p14="http://schemas.microsoft.com/office/powerpoint/2010/main" val="325351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B301B447-A004-4A8D-8618-3CB0B747C9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1" r="1" b="25712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AD0FE84B-E6C1-4C94-832E-AAC60BE77A33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Pyskowice-wiosną. Chce się żyć. </a:t>
            </a:r>
          </a:p>
        </p:txBody>
      </p:sp>
    </p:spTree>
    <p:extLst>
      <p:ext uri="{BB962C8B-B14F-4D97-AF65-F5344CB8AC3E}">
        <p14:creationId xmlns:p14="http://schemas.microsoft.com/office/powerpoint/2010/main" val="320604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6E0B025F-0C9E-4B0B-A653-FA8F1D2743AD}"/>
              </a:ext>
            </a:extLst>
          </p:cNvPr>
          <p:cNvSpPr txBox="1"/>
          <p:nvPr/>
        </p:nvSpPr>
        <p:spPr>
          <a:xfrm>
            <a:off x="1304544" y="2644170"/>
            <a:ext cx="9582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rgbClr val="00B050"/>
                </a:solidFill>
              </a:rPr>
              <a:t>Nasze Pasje</a:t>
            </a:r>
          </a:p>
        </p:txBody>
      </p:sp>
    </p:spTree>
    <p:extLst>
      <p:ext uri="{BB962C8B-B14F-4D97-AF65-F5344CB8AC3E}">
        <p14:creationId xmlns:p14="http://schemas.microsoft.com/office/powerpoint/2010/main" val="396324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6E0B025F-0C9E-4B0B-A653-FA8F1D2743AD}"/>
              </a:ext>
            </a:extLst>
          </p:cNvPr>
          <p:cNvSpPr txBox="1"/>
          <p:nvPr/>
        </p:nvSpPr>
        <p:spPr>
          <a:xfrm>
            <a:off x="1304544" y="1905506"/>
            <a:ext cx="95829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dirty="0">
                <a:solidFill>
                  <a:srgbClr val="00B050"/>
                </a:solidFill>
              </a:rPr>
              <a:t>Nasze Miasto</a:t>
            </a:r>
          </a:p>
          <a:p>
            <a:pPr algn="ctr"/>
            <a:r>
              <a:rPr lang="pl-PL" sz="9600" dirty="0">
                <a:solidFill>
                  <a:srgbClr val="00B050"/>
                </a:solidFill>
              </a:rPr>
              <a:t>Pyskowice</a:t>
            </a:r>
          </a:p>
        </p:txBody>
      </p:sp>
    </p:spTree>
    <p:extLst>
      <p:ext uri="{BB962C8B-B14F-4D97-AF65-F5344CB8AC3E}">
        <p14:creationId xmlns:p14="http://schemas.microsoft.com/office/powerpoint/2010/main" val="226701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F6F30E39-C567-4379-B440-DBDFDF7DFE0F}"/>
              </a:ext>
            </a:extLst>
          </p:cNvPr>
          <p:cNvSpPr txBox="1"/>
          <p:nvPr/>
        </p:nvSpPr>
        <p:spPr>
          <a:xfrm>
            <a:off x="1563328" y="973394"/>
            <a:ext cx="89006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00B050"/>
                </a:solidFill>
              </a:rPr>
              <a:t>Mamy różne hobby  zainteresowania ale  najpierw bieganina od samego rana znajdujemy jednak czas na czytanie, bieganie i malowanie bo takie właśnie są  te nasze przemiłe Panie.</a:t>
            </a:r>
          </a:p>
        </p:txBody>
      </p:sp>
    </p:spTree>
    <p:extLst>
      <p:ext uri="{BB962C8B-B14F-4D97-AF65-F5344CB8AC3E}">
        <p14:creationId xmlns:p14="http://schemas.microsoft.com/office/powerpoint/2010/main" val="1277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3E8C8A2-D2DA-42F8-84AA-AC5AB4251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6935" y="2"/>
            <a:ext cx="12231160" cy="6856215"/>
            <a:chOff x="-16934" y="0"/>
            <a:chExt cx="12231160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9A5D1FE1-4883-49B4-AD3E-D0A3F8DCE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F829EAE-7CB1-410F-BAF1-55BD6DC249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EA5F8CE-974F-4443-AB3C-4799C33230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4075D0C-1739-4729-A5C8-5C5707A942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DFD28A6-39F3-425F-8050-E5BF1B4523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9B347087-DEE1-4F23-8486-A2690AA195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4BB81AE-EE4A-4AA4-8941-104B6C9435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137" y="488142"/>
            <a:ext cx="11227443" cy="58832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prstClr val="white"/>
              </a:solidFill>
              <a:latin typeface="Garamond" panose="02020404030301010803"/>
            </a:endParaRPr>
          </a:p>
        </p:txBody>
      </p:sp>
      <p:pic>
        <p:nvPicPr>
          <p:cNvPr id="9" name="Obraz 9" descr="Obraz zawierający roślina, stół, wewnątrz, kwiat&#10;&#10;Opis wygenerowany przy bardzo wysokim poziomie pewności">
            <a:extLst>
              <a:ext uri="{FF2B5EF4-FFF2-40B4-BE49-F238E27FC236}">
                <a16:creationId xmlns:a16="http://schemas.microsoft.com/office/drawing/2014/main" xmlns="" id="{063B1160-E85B-4CBA-883C-6C6F9F0C5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/>
          </a:blip>
          <a:srcRect t="16158" r="1" b="1"/>
          <a:stretch/>
        </p:blipFill>
        <p:spPr>
          <a:xfrm>
            <a:off x="478420" y="187308"/>
            <a:ext cx="11227443" cy="588329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AA791FC-1AEF-4561-93B5-6B9E981BBB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21280" y="3594428"/>
            <a:ext cx="6949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AA2202F-2A68-464D-8E53-CEBE9303D8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B129734-DF6D-46B8-A0E0-4F178B3AD2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31" name="Rounded Rectangle 21">
              <a:extLst>
                <a:ext uri="{FF2B5EF4-FFF2-40B4-BE49-F238E27FC236}">
                  <a16:creationId xmlns:a16="http://schemas.microsoft.com/office/drawing/2014/main" xmlns="" id="{6A986578-4991-4E9B-94B7-056F6B09B7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257D0097-ACF2-46A6-804C-C5D55A188F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33" name="Rounded Rectangle 27">
              <a:extLst>
                <a:ext uri="{FF2B5EF4-FFF2-40B4-BE49-F238E27FC236}">
                  <a16:creationId xmlns:a16="http://schemas.microsoft.com/office/drawing/2014/main" xmlns="" id="{A71DA5EB-109A-4C2F-A093-7E5F6490BD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DA85B8CE-EB01-4DD0-8B39-D413503D77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820D83C-2A6F-40EA-9CB4-9BF1EE7E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403" y="1113699"/>
            <a:ext cx="8229600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>
                <a:solidFill>
                  <a:schemeClr val="accent6">
                    <a:lumMod val="75000"/>
                  </a:schemeClr>
                </a:solidFill>
              </a:rPr>
              <a:t>ANNA</a:t>
            </a:r>
            <a:endParaRPr lang="en-US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EEE69958-DF89-4E3A-935B-878654F83AC5}"/>
              </a:ext>
            </a:extLst>
          </p:cNvPr>
          <p:cNvSpPr txBox="1"/>
          <p:nvPr/>
        </p:nvSpPr>
        <p:spPr>
          <a:xfrm>
            <a:off x="896566" y="2598003"/>
            <a:ext cx="1039886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800" b="1" dirty="0">
                <a:ln/>
                <a:solidFill>
                  <a:srgbClr val="00B050"/>
                </a:solidFill>
              </a:rPr>
              <a:t>Kocham kwiaty, dobrą muzykę i taniec</a:t>
            </a:r>
          </a:p>
        </p:txBody>
      </p:sp>
    </p:spTree>
    <p:extLst>
      <p:ext uri="{BB962C8B-B14F-4D97-AF65-F5344CB8AC3E}">
        <p14:creationId xmlns:p14="http://schemas.microsoft.com/office/powerpoint/2010/main" val="332542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trawa, zewnętrzne, kwiat, drzewo&#10;&#10;Opis wygenerowany automatycznie">
            <a:extLst>
              <a:ext uri="{FF2B5EF4-FFF2-40B4-BE49-F238E27FC236}">
                <a16:creationId xmlns:a16="http://schemas.microsoft.com/office/drawing/2014/main" xmlns="" id="{ED89C4D2-48DF-41F8-9482-27D412BC37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6" r="1" b="22957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041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3">
            <a:extLst>
              <a:ext uri="{FF2B5EF4-FFF2-40B4-BE49-F238E27FC236}">
                <a16:creationId xmlns:a16="http://schemas.microsoft.com/office/drawing/2014/main" xmlns="" id="{57D17F95-CD87-4F1F-AA97-8BECF987C5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2" b="11562"/>
          <a:stretch>
            <a:fillRect/>
          </a:stretch>
        </p:blipFill>
        <p:spPr>
          <a:xfrm>
            <a:off x="651933" y="992125"/>
            <a:ext cx="10871200" cy="4698121"/>
          </a:xfrm>
        </p:spPr>
      </p:pic>
    </p:spTree>
    <p:extLst>
      <p:ext uri="{BB962C8B-B14F-4D97-AF65-F5344CB8AC3E}">
        <p14:creationId xmlns:p14="http://schemas.microsoft.com/office/powerpoint/2010/main" val="301581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A30106CB-93EA-4145-A971-F4CED78D0511}"/>
              </a:ext>
            </a:extLst>
          </p:cNvPr>
          <p:cNvSpPr/>
          <p:nvPr/>
        </p:nvSpPr>
        <p:spPr>
          <a:xfrm>
            <a:off x="1100667" y="1905506"/>
            <a:ext cx="99906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rgbClr val="00B050"/>
                </a:solidFill>
              </a:rPr>
              <a:t>Po pracy w ogródku siadam do komputera i spontanicznie, bez pakowania bagaży wybrałam się na wirtualną wycieczkę do Wiednia</a:t>
            </a:r>
          </a:p>
        </p:txBody>
      </p:sp>
    </p:spTree>
    <p:extLst>
      <p:ext uri="{BB962C8B-B14F-4D97-AF65-F5344CB8AC3E}">
        <p14:creationId xmlns:p14="http://schemas.microsoft.com/office/powerpoint/2010/main" val="411625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066F8AE-A5C7-4B3E-B1DA-D0B624059B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2"/>
            <a:ext cx="12229963" cy="6856215"/>
            <a:chOff x="-15736" y="0"/>
            <a:chExt cx="12229962" cy="68562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78E901E-6697-44E3-9533-1457FA4F04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515452A-514A-4763-9932-37302A8D6D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0EC146D-CF08-4B34-ADEB-2F0296F98A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1FBA240-87AB-400A-9292-7DC6F3E552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 descr="Obraz zawierający budynek, niebo, zewnętrzne, przód&#10;&#10;Opis wygenerowany przy bardzo wysokim poziomie pewności">
            <a:extLst>
              <a:ext uri="{FF2B5EF4-FFF2-40B4-BE49-F238E27FC236}">
                <a16:creationId xmlns:a16="http://schemas.microsoft.com/office/drawing/2014/main" xmlns="" id="{B05B3791-242A-4C93-9E7E-E04260B1F5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r="1" b="6428"/>
          <a:stretch/>
        </p:blipFill>
        <p:spPr>
          <a:xfrm>
            <a:off x="486137" y="488142"/>
            <a:ext cx="11227443" cy="58832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9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21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68337863-A094-42C1-AF55-F947E3D0B09D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Wiedeń</a:t>
            </a:r>
          </a:p>
        </p:txBody>
      </p:sp>
    </p:spTree>
    <p:extLst>
      <p:ext uri="{BB962C8B-B14F-4D97-AF65-F5344CB8AC3E}">
        <p14:creationId xmlns:p14="http://schemas.microsoft.com/office/powerpoint/2010/main" val="60547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3E8C8A2-D2DA-42F8-84AA-AC5AB4251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6935" y="2"/>
            <a:ext cx="12231160" cy="6856215"/>
            <a:chOff x="-16934" y="0"/>
            <a:chExt cx="12231160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9A5D1FE1-4883-49B4-AD3E-D0A3F8DCE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F829EAE-7CB1-410F-BAF1-55BD6DC249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EA5F8CE-974F-4443-AB3C-4799C33230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4075D0C-1739-4729-A5C8-5C5707A942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DFD28A6-39F3-425F-8050-E5BF1B4523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9B347087-DEE1-4F23-8486-A2690AA195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4BB81AE-EE4A-4AA4-8941-104B6C9435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137" y="488142"/>
            <a:ext cx="11227443" cy="58832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prstClr val="white"/>
              </a:solidFill>
              <a:latin typeface="Garamond" panose="02020404030301010803"/>
            </a:endParaRPr>
          </a:p>
        </p:txBody>
      </p:sp>
      <p:pic>
        <p:nvPicPr>
          <p:cNvPr id="9" name="Obraz 9" descr="Obraz zawierający roślina, stół, wewnątrz, kwiat&#10;&#10;Opis wygenerowany przy bardzo wysokim poziomie pewności">
            <a:extLst>
              <a:ext uri="{FF2B5EF4-FFF2-40B4-BE49-F238E27FC236}">
                <a16:creationId xmlns:a16="http://schemas.microsoft.com/office/drawing/2014/main" xmlns="" id="{063B1160-E85B-4CBA-883C-6C6F9F0C5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/>
          </a:blip>
          <a:srcRect t="16158" r="1" b="1"/>
          <a:stretch/>
        </p:blipFill>
        <p:spPr>
          <a:xfrm>
            <a:off x="486137" y="488142"/>
            <a:ext cx="11227443" cy="588329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AA791FC-1AEF-4561-93B5-6B9E981BBB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21280" y="3594428"/>
            <a:ext cx="6949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AA2202F-2A68-464D-8E53-CEBE9303D8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B129734-DF6D-46B8-A0E0-4F178B3AD2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31" name="Rounded Rectangle 21">
              <a:extLst>
                <a:ext uri="{FF2B5EF4-FFF2-40B4-BE49-F238E27FC236}">
                  <a16:creationId xmlns:a16="http://schemas.microsoft.com/office/drawing/2014/main" xmlns="" id="{6A986578-4991-4E9B-94B7-056F6B09B7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257D0097-ACF2-46A6-804C-C5D55A188F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33" name="Rounded Rectangle 27">
              <a:extLst>
                <a:ext uri="{FF2B5EF4-FFF2-40B4-BE49-F238E27FC236}">
                  <a16:creationId xmlns:a16="http://schemas.microsoft.com/office/drawing/2014/main" xmlns="" id="{A71DA5EB-109A-4C2F-A093-7E5F6490BD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DA85B8CE-EB01-4DD0-8B39-D413503D77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820D83C-2A6F-40EA-9CB4-9BF1EE7E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403" y="1113699"/>
            <a:ext cx="8229600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7200" dirty="0">
                <a:solidFill>
                  <a:schemeClr val="accent6">
                    <a:lumMod val="75000"/>
                  </a:schemeClr>
                </a:solidFill>
              </a:rPr>
              <a:t>BARBARA</a:t>
            </a:r>
            <a:endParaRPr lang="en-US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2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EEE69958-DF89-4E3A-935B-878654F83AC5}"/>
              </a:ext>
            </a:extLst>
          </p:cNvPr>
          <p:cNvSpPr txBox="1"/>
          <p:nvPr/>
        </p:nvSpPr>
        <p:spPr>
          <a:xfrm>
            <a:off x="896566" y="1905506"/>
            <a:ext cx="10398868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800" b="1" dirty="0">
                <a:ln/>
                <a:solidFill>
                  <a:srgbClr val="00B050"/>
                </a:solidFill>
              </a:rPr>
              <a:t>Kocham ludzi, grupowe spotkania, tańce, muzykę, zabawę i jazdę samochodem. Tym razem wybrałam jazdę parowozem.</a:t>
            </a:r>
          </a:p>
        </p:txBody>
      </p:sp>
    </p:spTree>
    <p:extLst>
      <p:ext uri="{BB962C8B-B14F-4D97-AF65-F5344CB8AC3E}">
        <p14:creationId xmlns:p14="http://schemas.microsoft.com/office/powerpoint/2010/main" val="58690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066F8AE-A5C7-4B3E-B1DA-D0B624059B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2"/>
            <a:ext cx="12229963" cy="6856215"/>
            <a:chOff x="-15736" y="0"/>
            <a:chExt cx="12229962" cy="68562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78E901E-6697-44E3-9533-1457FA4F04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515452A-514A-4763-9932-37302A8D6D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0EC146D-CF08-4B34-ADEB-2F0296F98A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1FBA240-87AB-400A-9292-7DC6F3E552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 descr="Obraz zawierający pociąg, zewnętrzne, drzewo, niebo&#10;&#10;Opis wygenerowany przy bardzo wysokim poziomie pewności">
            <a:extLst>
              <a:ext uri="{FF2B5EF4-FFF2-40B4-BE49-F238E27FC236}">
                <a16:creationId xmlns:a16="http://schemas.microsoft.com/office/drawing/2014/main" xmlns="" id="{043471C3-82F1-4B07-BA80-DE3CE51DA5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t="18993" r="1" b="18995"/>
          <a:stretch/>
        </p:blipFill>
        <p:spPr>
          <a:xfrm>
            <a:off x="486137" y="488142"/>
            <a:ext cx="11227443" cy="58832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9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21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FD022AFD-6581-40B5-8EBE-0AFEEE42CBA1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 </a:t>
            </a:r>
          </a:p>
        </p:txBody>
      </p:sp>
    </p:spTree>
    <p:extLst>
      <p:ext uri="{BB962C8B-B14F-4D97-AF65-F5344CB8AC3E}">
        <p14:creationId xmlns:p14="http://schemas.microsoft.com/office/powerpoint/2010/main" val="171749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0CC9608-FC66-4CDB-8AC9-E12F21397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495" y="718863"/>
            <a:ext cx="4393010" cy="463276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A95423DC-1661-402D-8A59-6A76130470A1}"/>
              </a:ext>
            </a:extLst>
          </p:cNvPr>
          <p:cNvSpPr txBox="1"/>
          <p:nvPr/>
        </p:nvSpPr>
        <p:spPr>
          <a:xfrm>
            <a:off x="3555886" y="5492806"/>
            <a:ext cx="485517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3600" dirty="0">
                <a:solidFill>
                  <a:srgbClr val="C00000"/>
                </a:solidFill>
              </a:rPr>
              <a:t>PYSKOWICE</a:t>
            </a:r>
          </a:p>
        </p:txBody>
      </p:sp>
    </p:spTree>
    <p:extLst>
      <p:ext uri="{BB962C8B-B14F-4D97-AF65-F5344CB8AC3E}">
        <p14:creationId xmlns:p14="http://schemas.microsoft.com/office/powerpoint/2010/main" val="45457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066F8AE-A5C7-4B3E-B1DA-D0B624059B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2"/>
            <a:ext cx="12229963" cy="6856215"/>
            <a:chOff x="-15736" y="0"/>
            <a:chExt cx="12229962" cy="68562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78E901E-6697-44E3-9533-1457FA4F04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515452A-514A-4763-9932-37302A8D6D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0EC146D-CF08-4B34-ADEB-2F0296F98A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1FBA240-87AB-400A-9292-7DC6F3E552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 descr="Obraz zawierający pociąg, dym, para, tor&#10;&#10;Opis wygenerowany przy bardzo wysokim poziomie pewności">
            <a:extLst>
              <a:ext uri="{FF2B5EF4-FFF2-40B4-BE49-F238E27FC236}">
                <a16:creationId xmlns:a16="http://schemas.microsoft.com/office/drawing/2014/main" xmlns="" id="{716ACE87-60F5-4588-94A5-26EBE70AA1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/>
          <a:srcRect t="4235" r="1" b="4236"/>
          <a:stretch/>
        </p:blipFill>
        <p:spPr>
          <a:xfrm>
            <a:off x="486137" y="488142"/>
            <a:ext cx="11227443" cy="58832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9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21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EB3B9242-792E-4C30-971A-E6603A6DCE24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 </a:t>
            </a:r>
          </a:p>
        </p:txBody>
      </p:sp>
    </p:spTree>
    <p:extLst>
      <p:ext uri="{BB962C8B-B14F-4D97-AF65-F5344CB8AC3E}">
        <p14:creationId xmlns:p14="http://schemas.microsoft.com/office/powerpoint/2010/main" val="366705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3E8C8A2-D2DA-42F8-84AA-AC5AB4251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6935" y="2"/>
            <a:ext cx="12231160" cy="6856215"/>
            <a:chOff x="-16934" y="0"/>
            <a:chExt cx="12231160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9A5D1FE1-4883-49B4-AD3E-D0A3F8DCE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F829EAE-7CB1-410F-BAF1-55BD6DC249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EA5F8CE-974F-4443-AB3C-4799C33230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4075D0C-1739-4729-A5C8-5C5707A942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DFD28A6-39F3-425F-8050-E5BF1B4523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9B347087-DEE1-4F23-8486-A2690AA195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4BB81AE-EE4A-4AA4-8941-104B6C9435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137" y="488142"/>
            <a:ext cx="11227443" cy="58832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prstClr val="white"/>
              </a:solidFill>
              <a:latin typeface="Garamond" panose="02020404030301010803"/>
            </a:endParaRPr>
          </a:p>
        </p:txBody>
      </p:sp>
      <p:pic>
        <p:nvPicPr>
          <p:cNvPr id="9" name="Obraz 9" descr="Obraz zawierający roślina, stół, wewnątrz, kwiat&#10;&#10;Opis wygenerowany przy bardzo wysokim poziomie pewności">
            <a:extLst>
              <a:ext uri="{FF2B5EF4-FFF2-40B4-BE49-F238E27FC236}">
                <a16:creationId xmlns:a16="http://schemas.microsoft.com/office/drawing/2014/main" xmlns="" id="{063B1160-E85B-4CBA-883C-6C6F9F0C5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/>
          </a:blip>
          <a:srcRect t="16158" r="1" b="1"/>
          <a:stretch/>
        </p:blipFill>
        <p:spPr>
          <a:xfrm>
            <a:off x="486137" y="488142"/>
            <a:ext cx="11227443" cy="588329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AA791FC-1AEF-4561-93B5-6B9E981BBB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21280" y="3594428"/>
            <a:ext cx="6949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AA2202F-2A68-464D-8E53-CEBE9303D8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B129734-DF6D-46B8-A0E0-4F178B3AD2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31" name="Rounded Rectangle 21">
              <a:extLst>
                <a:ext uri="{FF2B5EF4-FFF2-40B4-BE49-F238E27FC236}">
                  <a16:creationId xmlns:a16="http://schemas.microsoft.com/office/drawing/2014/main" xmlns="" id="{6A986578-4991-4E9B-94B7-056F6B09B7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257D0097-ACF2-46A6-804C-C5D55A188F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33" name="Rounded Rectangle 27">
              <a:extLst>
                <a:ext uri="{FF2B5EF4-FFF2-40B4-BE49-F238E27FC236}">
                  <a16:creationId xmlns:a16="http://schemas.microsoft.com/office/drawing/2014/main" xmlns="" id="{A71DA5EB-109A-4C2F-A093-7E5F6490BD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DA85B8CE-EB01-4DD0-8B39-D413503D77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820D83C-2A6F-40EA-9CB4-9BF1EE7E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403" y="1113699"/>
            <a:ext cx="8229600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7200" dirty="0">
                <a:solidFill>
                  <a:schemeClr val="accent6">
                    <a:lumMod val="75000"/>
                  </a:schemeClr>
                </a:solidFill>
              </a:rPr>
              <a:t>DANUTA</a:t>
            </a:r>
            <a:endParaRPr lang="en-US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EEE69958-DF89-4E3A-935B-878654F83AC5}"/>
              </a:ext>
            </a:extLst>
          </p:cNvPr>
          <p:cNvSpPr txBox="1"/>
          <p:nvPr/>
        </p:nvSpPr>
        <p:spPr>
          <a:xfrm>
            <a:off x="814038" y="1536174"/>
            <a:ext cx="10398868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800" b="1" dirty="0">
                <a:ln/>
                <a:solidFill>
                  <a:srgbClr val="00B050"/>
                </a:solidFill>
              </a:rPr>
              <a:t>Moje hobby to szydełkowanie, zdrowa kuchnia owocowo-warzywna, ziołolecznictwo, podróże.</a:t>
            </a:r>
          </a:p>
          <a:p>
            <a:pPr algn="ctr"/>
            <a:r>
              <a:rPr lang="pl-PL" sz="4800" b="1" dirty="0">
                <a:ln/>
                <a:solidFill>
                  <a:srgbClr val="00B050"/>
                </a:solidFill>
              </a:rPr>
              <a:t>Nadal ciekawa świata i ludzi. Paryż, Wiedeń nie jest mi obcy </a:t>
            </a:r>
          </a:p>
        </p:txBody>
      </p:sp>
    </p:spTree>
    <p:extLst>
      <p:ext uri="{BB962C8B-B14F-4D97-AF65-F5344CB8AC3E}">
        <p14:creationId xmlns:p14="http://schemas.microsoft.com/office/powerpoint/2010/main" val="91761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zewnętrzne, woda&#10;&#10;Opis wygenerowany automatycznie">
            <a:extLst>
              <a:ext uri="{FF2B5EF4-FFF2-40B4-BE49-F238E27FC236}">
                <a16:creationId xmlns:a16="http://schemas.microsoft.com/office/drawing/2014/main" xmlns="" id="{177261CD-1846-41ED-B3F5-E8B529535F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844"/>
          <a:stretch/>
        </p:blipFill>
        <p:spPr>
          <a:xfrm rot="10800000"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E8A86EA8-1037-42E1-9DC6-910593A06753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 Panorama Wiednia</a:t>
            </a:r>
          </a:p>
        </p:txBody>
      </p:sp>
    </p:spTree>
    <p:extLst>
      <p:ext uri="{BB962C8B-B14F-4D97-AF65-F5344CB8AC3E}">
        <p14:creationId xmlns:p14="http://schemas.microsoft.com/office/powerpoint/2010/main" val="114100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EB4B82D-A989-40D8-A457-F1D9C03455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E99EC7-4ECA-46FD-A4EE-C28A8AC673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pic>
        <p:nvPicPr>
          <p:cNvPr id="3" name="Obraz 2" descr="Obraz zawierający wewnątrz, budynek&#10;&#10;Opis wygenerowany automatycznie">
            <a:extLst>
              <a:ext uri="{FF2B5EF4-FFF2-40B4-BE49-F238E27FC236}">
                <a16:creationId xmlns:a16="http://schemas.microsoft.com/office/drawing/2014/main" xmlns="" id="{549A86EA-E994-40AA-8BB6-88E042A7B0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0140" y="1885000"/>
            <a:ext cx="5745667" cy="32319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7034349-EB95-4DEC-941A-A5BEB23CCC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4ED14EF1-39B3-426A-842A-CEA137A65D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20BA46E3-54EA-491A-BDC2-C9A945118E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BC6C1592-02CC-4EA4-9A0E-7BE7C1ED8B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srgbClr val="171717">
                  <a:alpha val="82745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367E44A5-FAF8-4D81-90C9-CFD68F1A13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78E443CF-6960-4637-9297-AEF8B80B56AA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Paryż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770DBA9D-F31F-45C2-8ACB-A4A4640476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8122" y="1841076"/>
            <a:ext cx="5745666" cy="3231937"/>
          </a:xfrm>
          <a:prstGeom prst="rect">
            <a:avLst/>
          </a:prstGeom>
        </p:spPr>
      </p:pic>
      <p:pic>
        <p:nvPicPr>
          <p:cNvPr id="18" name="Obraz 17" descr="Obraz zawierający wewnątrz, podłoże&#10;&#10;Opis wygenerowany automatycznie">
            <a:extLst>
              <a:ext uri="{FF2B5EF4-FFF2-40B4-BE49-F238E27FC236}">
                <a16:creationId xmlns:a16="http://schemas.microsoft.com/office/drawing/2014/main" xmlns="" id="{194DD8DA-71E1-4D29-A798-94CC7A588E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6294" y="1843101"/>
            <a:ext cx="5877208" cy="330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0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8">
            <a:extLst>
              <a:ext uri="{FF2B5EF4-FFF2-40B4-BE49-F238E27FC236}">
                <a16:creationId xmlns:a16="http://schemas.microsoft.com/office/drawing/2014/main" xmlns="" id="{03E8C8A2-D2DA-42F8-84AA-AC5AB4251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A5D1FE1-4883-49B4-AD3E-D0A3F8DCE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7F829EAE-7CB1-410F-BAF1-55BD6DC249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EA5F8CE-974F-4443-AB3C-4799C33230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4075D0C-1739-4729-A5C8-5C5707A942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28" name="Straight Connector 14">
            <a:extLst>
              <a:ext uri="{FF2B5EF4-FFF2-40B4-BE49-F238E27FC236}">
                <a16:creationId xmlns:a16="http://schemas.microsoft.com/office/drawing/2014/main" xmlns="" id="{0DFD28A6-39F3-425F-8050-E5BF1B4523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16">
            <a:extLst>
              <a:ext uri="{FF2B5EF4-FFF2-40B4-BE49-F238E27FC236}">
                <a16:creationId xmlns:a16="http://schemas.microsoft.com/office/drawing/2014/main" xmlns="" id="{9F1F6E2E-E2E7-4689-9E5D-51F37CBE41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18">
            <a:extLst>
              <a:ext uri="{FF2B5EF4-FFF2-40B4-BE49-F238E27FC236}">
                <a16:creationId xmlns:a16="http://schemas.microsoft.com/office/drawing/2014/main" xmlns="" id="{BB728A18-FF26-43E9-AF31-9608EBA3D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229962" cy="6856214"/>
            <a:chOff x="-15736" y="0"/>
            <a:chExt cx="12229962" cy="685621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418D479-7A49-4E09-A270-87C36ABE50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55AC523-B142-409D-BB68-747EDDCE60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98FD6A06-A68E-49C5-8F1D-8945DD8C00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A6794A3D-A7E9-4DC9-98E4-02104E24AC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B7FCDCFA-70E0-4B17-92AC-61BB9BAA5100}"/>
              </a:ext>
            </a:extLst>
          </p:cNvPr>
          <p:cNvSpPr txBox="1"/>
          <p:nvPr/>
        </p:nvSpPr>
        <p:spPr>
          <a:xfrm>
            <a:off x="6553770" y="1041401"/>
            <a:ext cx="4538526" cy="2345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400" dirty="0" err="1">
                <a:ln w="3175" cmpd="sng">
                  <a:noFill/>
                </a:ln>
                <a:solidFill>
                  <a:srgbClr val="00B050"/>
                </a:solidFill>
                <a:latin typeface="+mj-lt"/>
                <a:ea typeface="+mj-ea"/>
                <a:cs typeface="+mj-cs"/>
              </a:rPr>
              <a:t>Koronkarka</a:t>
            </a:r>
            <a:r>
              <a:rPr lang="en-US" sz="5400" dirty="0">
                <a:ln w="3175" cmpd="sng">
                  <a:noFill/>
                </a:ln>
                <a:solidFill>
                  <a:srgbClr val="00B050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5400" dirty="0" err="1">
                <a:ln w="3175" cmpd="sng">
                  <a:noFill/>
                </a:ln>
                <a:solidFill>
                  <a:srgbClr val="00B050"/>
                </a:solidFill>
                <a:latin typeface="+mj-lt"/>
                <a:ea typeface="+mj-ea"/>
                <a:cs typeface="+mj-cs"/>
              </a:rPr>
              <a:t>Paryża</a:t>
            </a:r>
            <a:endParaRPr lang="en-US" sz="5400" dirty="0">
              <a:ln w="3175" cmpd="sng">
                <a:noFill/>
              </a:ln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731DD8B-7A0A-47A0-BF6B-EBB4F9709B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4" y="1092200"/>
            <a:ext cx="4976494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ściana, wewnątrz, osoba, siedzi&#10;&#10;Opis wygenerowany automatycznie">
            <a:extLst>
              <a:ext uri="{FF2B5EF4-FFF2-40B4-BE49-F238E27FC236}">
                <a16:creationId xmlns:a16="http://schemas.microsoft.com/office/drawing/2014/main" xmlns="" id="{F9FB88B6-E31C-4378-A8E4-222EE5E566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8" r="-2" b="12834"/>
          <a:stretch/>
        </p:blipFill>
        <p:spPr>
          <a:xfrm>
            <a:off x="1412683" y="1410208"/>
            <a:ext cx="4348925" cy="385878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10A370BF-9768-4FA0-8887-C3777F3A9C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553770" y="3522131"/>
            <a:ext cx="45206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22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3DF2E5F2-940F-428F-AAAD-23B2C9173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745331"/>
            <a:ext cx="7156450" cy="536733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BC308448-3DD8-4D62-AB01-87DE217C5566}"/>
              </a:ext>
            </a:extLst>
          </p:cNvPr>
          <p:cNvSpPr txBox="1"/>
          <p:nvPr/>
        </p:nvSpPr>
        <p:spPr>
          <a:xfrm>
            <a:off x="8591550" y="1400175"/>
            <a:ext cx="2581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00B050"/>
                </a:solidFill>
              </a:rPr>
              <a:t>Koronkarka z Pyskowic </a:t>
            </a:r>
          </a:p>
        </p:txBody>
      </p:sp>
    </p:spTree>
    <p:extLst>
      <p:ext uri="{BB962C8B-B14F-4D97-AF65-F5344CB8AC3E}">
        <p14:creationId xmlns:p14="http://schemas.microsoft.com/office/powerpoint/2010/main" val="44123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86688DE-DB71-4995-A1CD-20B74FF255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3" r="1" b="20410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407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BB40A976-6DE6-46A4-B844-5B7A11638D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7" r="1" b="18626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139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E3F215D-CFC6-4189-ABFE-7DFFBF2732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5" r="1" b="16858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93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E0E24B2F-2CD3-4755-8060-0845005CC1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6" r="1" b="6127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46511971-DE75-40D2-99F2-0F0BC4800C1B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00B050"/>
                </a:solidFill>
              </a:rPr>
              <a:t>Pyskowice-panorama miasta</a:t>
            </a:r>
          </a:p>
        </p:txBody>
      </p:sp>
    </p:spTree>
    <p:extLst>
      <p:ext uri="{BB962C8B-B14F-4D97-AF65-F5344CB8AC3E}">
        <p14:creationId xmlns:p14="http://schemas.microsoft.com/office/powerpoint/2010/main" val="277595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Centrum Szkoleniowo - Doradcze P&amp;M Management Group do 78% - Białystok | Groupon - Mozilla Firefox">
            <a:extLst>
              <a:ext uri="{FF2B5EF4-FFF2-40B4-BE49-F238E27FC236}">
                <a16:creationId xmlns:a16="http://schemas.microsoft.com/office/drawing/2014/main" xmlns="" id="{ECD55872-C6C9-48A1-A53E-96D966CF0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208" y="667631"/>
            <a:ext cx="9163584" cy="552273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BD10C68-055B-4AE3-942B-01A0C3809A34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A teraz się trochę pouczę</a:t>
            </a:r>
          </a:p>
        </p:txBody>
      </p:sp>
    </p:spTree>
    <p:extLst>
      <p:ext uri="{BB962C8B-B14F-4D97-AF65-F5344CB8AC3E}">
        <p14:creationId xmlns:p14="http://schemas.microsoft.com/office/powerpoint/2010/main" val="238815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3E8C8A2-D2DA-42F8-84AA-AC5AB4251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6935" y="2"/>
            <a:ext cx="12231160" cy="6856215"/>
            <a:chOff x="-16934" y="0"/>
            <a:chExt cx="12231160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9A5D1FE1-4883-49B4-AD3E-D0A3F8DCE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F829EAE-7CB1-410F-BAF1-55BD6DC249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EA5F8CE-974F-4443-AB3C-4799C33230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4075D0C-1739-4729-A5C8-5C5707A942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DFD28A6-39F3-425F-8050-E5BF1B4523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9B347087-DEE1-4F23-8486-A2690AA195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4BB81AE-EE4A-4AA4-8941-104B6C9435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137" y="488142"/>
            <a:ext cx="11227443" cy="58832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prstClr val="white"/>
              </a:solidFill>
              <a:latin typeface="Garamond" panose="02020404030301010803"/>
            </a:endParaRPr>
          </a:p>
        </p:txBody>
      </p:sp>
      <p:pic>
        <p:nvPicPr>
          <p:cNvPr id="9" name="Obraz 9" descr="Obraz zawierający roślina, stół, wewnątrz, kwiat&#10;&#10;Opis wygenerowany przy bardzo wysokim poziomie pewności">
            <a:extLst>
              <a:ext uri="{FF2B5EF4-FFF2-40B4-BE49-F238E27FC236}">
                <a16:creationId xmlns:a16="http://schemas.microsoft.com/office/drawing/2014/main" xmlns="" id="{063B1160-E85B-4CBA-883C-6C6F9F0C5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/>
          </a:blip>
          <a:srcRect t="16158" r="1" b="1"/>
          <a:stretch/>
        </p:blipFill>
        <p:spPr>
          <a:xfrm>
            <a:off x="486137" y="488142"/>
            <a:ext cx="11227443" cy="588329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AA791FC-1AEF-4561-93B5-6B9E981BBB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21280" y="3594428"/>
            <a:ext cx="6949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AA2202F-2A68-464D-8E53-CEBE9303D8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B129734-DF6D-46B8-A0E0-4F178B3AD2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31" name="Rounded Rectangle 21">
              <a:extLst>
                <a:ext uri="{FF2B5EF4-FFF2-40B4-BE49-F238E27FC236}">
                  <a16:creationId xmlns:a16="http://schemas.microsoft.com/office/drawing/2014/main" xmlns="" id="{6A986578-4991-4E9B-94B7-056F6B09B7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257D0097-ACF2-46A6-804C-C5D55A188F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33" name="Rounded Rectangle 27">
              <a:extLst>
                <a:ext uri="{FF2B5EF4-FFF2-40B4-BE49-F238E27FC236}">
                  <a16:creationId xmlns:a16="http://schemas.microsoft.com/office/drawing/2014/main" xmlns="" id="{A71DA5EB-109A-4C2F-A093-7E5F6490BD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DA85B8CE-EB01-4DD0-8B39-D413503D77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820D83C-2A6F-40EA-9CB4-9BF1EE7E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403" y="1113699"/>
            <a:ext cx="8229600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7200" dirty="0">
                <a:solidFill>
                  <a:schemeClr val="accent6">
                    <a:lumMod val="75000"/>
                  </a:schemeClr>
                </a:solidFill>
              </a:rPr>
              <a:t>EWA</a:t>
            </a:r>
            <a:endParaRPr lang="en-US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2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EEE69958-DF89-4E3A-935B-878654F83AC5}"/>
              </a:ext>
            </a:extLst>
          </p:cNvPr>
          <p:cNvSpPr txBox="1"/>
          <p:nvPr/>
        </p:nvSpPr>
        <p:spPr>
          <a:xfrm>
            <a:off x="803405" y="1905506"/>
            <a:ext cx="10398868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800" b="1" dirty="0">
                <a:ln/>
                <a:solidFill>
                  <a:schemeClr val="accent3"/>
                </a:solidFill>
              </a:rPr>
              <a:t> </a:t>
            </a:r>
            <a:r>
              <a:rPr lang="pl-PL" sz="4800" b="1" dirty="0">
                <a:ln/>
                <a:solidFill>
                  <a:srgbClr val="00B050"/>
                </a:solidFill>
              </a:rPr>
              <a:t>Gdy wieczory zimne, długie ja coś zawsze sobie dłubię</a:t>
            </a:r>
          </a:p>
          <a:p>
            <a:pPr algn="ctr"/>
            <a:r>
              <a:rPr lang="pl-PL" sz="4800" b="1" dirty="0">
                <a:ln/>
                <a:solidFill>
                  <a:srgbClr val="00B050"/>
                </a:solidFill>
              </a:rPr>
              <a:t>Bo to bardzo </a:t>
            </a:r>
            <a:r>
              <a:rPr lang="pl-PL" sz="4800" b="1" dirty="0" err="1">
                <a:ln/>
                <a:solidFill>
                  <a:srgbClr val="00B050"/>
                </a:solidFill>
              </a:rPr>
              <a:t>bardzo</a:t>
            </a:r>
            <a:r>
              <a:rPr lang="pl-PL" sz="4800" b="1" dirty="0">
                <a:ln/>
                <a:solidFill>
                  <a:srgbClr val="00B050"/>
                </a:solidFill>
              </a:rPr>
              <a:t> lubię</a:t>
            </a:r>
          </a:p>
        </p:txBody>
      </p:sp>
    </p:spTree>
    <p:extLst>
      <p:ext uri="{BB962C8B-B14F-4D97-AF65-F5344CB8AC3E}">
        <p14:creationId xmlns:p14="http://schemas.microsoft.com/office/powerpoint/2010/main" val="320641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2DEE4FE-1582-4CD6-AC81-BE6CB90A6B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31" y="786640"/>
            <a:ext cx="2972655" cy="528472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66C8CDE9-C026-4398-8BF6-C91AF34FBE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329" y="786640"/>
            <a:ext cx="2972656" cy="528472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19AE0245-3B1C-465C-86D9-9A74D2CBD1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27" y="786640"/>
            <a:ext cx="2972655" cy="528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EB8B94F-7B1C-4227-BB5F-255C204EC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57" y="719846"/>
            <a:ext cx="3047798" cy="541830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CA3A7ED-7960-4AD7-9A7C-043925D94D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147" y="649144"/>
            <a:ext cx="3127336" cy="55597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DF41723-DBF8-4488-8512-A797778F93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411" y="659951"/>
            <a:ext cx="3115177" cy="55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1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82865C6-E355-4685-94C1-C464660717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65" y="719846"/>
            <a:ext cx="3041003" cy="540622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625856D-3DCA-42E4-88B3-DA440E114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91" y="719846"/>
            <a:ext cx="3047797" cy="541830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469CBBB-3DFD-4D5F-AA52-4EE954FD3D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011" y="694223"/>
            <a:ext cx="3076623" cy="546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8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C1E6B49-B8EF-44F5-889D-6E16568AE1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5" y="659131"/>
            <a:ext cx="3086100" cy="548639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8536C429-AD42-4CC8-8489-0AEDC8858E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0" y="659130"/>
            <a:ext cx="3086100" cy="54864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E97B9829-35FF-449B-8466-B206410A5C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261" y="685800"/>
            <a:ext cx="3073834" cy="54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2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F480C9B-4D36-414C-9035-3E425EBEA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730" y="659953"/>
            <a:ext cx="3115177" cy="553809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1F8B20D-E334-4C1A-AF90-784CBFF84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31" y="725885"/>
            <a:ext cx="3041003" cy="540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5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88D431B-F489-40D8-B1AA-4C3BB9319C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" r="1" b="1668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62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Jak założyć sklep internetowy - Założenie sklepu krok po kroku - Mozilla Firefox">
            <a:extLst>
              <a:ext uri="{FF2B5EF4-FFF2-40B4-BE49-F238E27FC236}">
                <a16:creationId xmlns:a16="http://schemas.microsoft.com/office/drawing/2014/main" xmlns="" id="{9C9B7E79-6DC2-4C44-8AA7-E5DEBCF5C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931" y="720500"/>
            <a:ext cx="8988138" cy="541699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7973F287-26CB-4CE8-9148-2E597EC7B34D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A może pasje przekuć na pieniądze</a:t>
            </a:r>
          </a:p>
        </p:txBody>
      </p:sp>
    </p:spTree>
    <p:extLst>
      <p:ext uri="{BB962C8B-B14F-4D97-AF65-F5344CB8AC3E}">
        <p14:creationId xmlns:p14="http://schemas.microsoft.com/office/powerpoint/2010/main" val="31049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2742697-723B-49F0-A1AE-66B1F792A5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3" r="1" b="1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F4FAC03-087A-4758-B363-AAB60778E614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Pyskowice-osiedle</a:t>
            </a:r>
          </a:p>
        </p:txBody>
      </p:sp>
    </p:spTree>
    <p:extLst>
      <p:ext uri="{BB962C8B-B14F-4D97-AF65-F5344CB8AC3E}">
        <p14:creationId xmlns:p14="http://schemas.microsoft.com/office/powerpoint/2010/main" val="220605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3E8C8A2-D2DA-42F8-84AA-AC5AB4251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6935" y="2"/>
            <a:ext cx="12231160" cy="6856215"/>
            <a:chOff x="-16934" y="0"/>
            <a:chExt cx="12231160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9A5D1FE1-4883-49B4-AD3E-D0A3F8DCE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F829EAE-7CB1-410F-BAF1-55BD6DC249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EA5F8CE-974F-4443-AB3C-4799C33230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4075D0C-1739-4729-A5C8-5C5707A942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DFD28A6-39F3-425F-8050-E5BF1B4523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9B347087-DEE1-4F23-8486-A2690AA195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4BB81AE-EE4A-4AA4-8941-104B6C9435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137" y="488142"/>
            <a:ext cx="11227443" cy="58832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prstClr val="white"/>
              </a:solidFill>
              <a:latin typeface="Garamond" panose="02020404030301010803"/>
            </a:endParaRPr>
          </a:p>
        </p:txBody>
      </p:sp>
      <p:pic>
        <p:nvPicPr>
          <p:cNvPr id="9" name="Obraz 9" descr="Obraz zawierający roślina, stół, wewnątrz, kwiat&#10;&#10;Opis wygenerowany przy bardzo wysokim poziomie pewności">
            <a:extLst>
              <a:ext uri="{FF2B5EF4-FFF2-40B4-BE49-F238E27FC236}">
                <a16:creationId xmlns:a16="http://schemas.microsoft.com/office/drawing/2014/main" xmlns="" id="{063B1160-E85B-4CBA-883C-6C6F9F0C5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/>
          </a:blip>
          <a:srcRect t="16158" r="1" b="1"/>
          <a:stretch/>
        </p:blipFill>
        <p:spPr>
          <a:xfrm>
            <a:off x="486137" y="488142"/>
            <a:ext cx="11227443" cy="588329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AA791FC-1AEF-4561-93B5-6B9E981BBB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21280" y="3594428"/>
            <a:ext cx="6949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AA2202F-2A68-464D-8E53-CEBE9303D8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B129734-DF6D-46B8-A0E0-4F178B3AD2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31" name="Rounded Rectangle 21">
              <a:extLst>
                <a:ext uri="{FF2B5EF4-FFF2-40B4-BE49-F238E27FC236}">
                  <a16:creationId xmlns:a16="http://schemas.microsoft.com/office/drawing/2014/main" xmlns="" id="{6A986578-4991-4E9B-94B7-056F6B09B7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257D0097-ACF2-46A6-804C-C5D55A188F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33" name="Rounded Rectangle 27">
              <a:extLst>
                <a:ext uri="{FF2B5EF4-FFF2-40B4-BE49-F238E27FC236}">
                  <a16:creationId xmlns:a16="http://schemas.microsoft.com/office/drawing/2014/main" xmlns="" id="{A71DA5EB-109A-4C2F-A093-7E5F6490BD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DA85B8CE-EB01-4DD0-8B39-D413503D77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820D83C-2A6F-40EA-9CB4-9BF1EE7E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403" y="1113699"/>
            <a:ext cx="8229600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7200" dirty="0">
                <a:solidFill>
                  <a:schemeClr val="accent6">
                    <a:lumMod val="75000"/>
                  </a:schemeClr>
                </a:solidFill>
              </a:rPr>
              <a:t>KATARZYNA</a:t>
            </a:r>
            <a:endParaRPr lang="en-US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51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EEE69958-DF89-4E3A-935B-878654F83AC5}"/>
              </a:ext>
            </a:extLst>
          </p:cNvPr>
          <p:cNvSpPr txBox="1"/>
          <p:nvPr/>
        </p:nvSpPr>
        <p:spPr>
          <a:xfrm>
            <a:off x="787775" y="2644170"/>
            <a:ext cx="1039886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800" b="1" dirty="0">
                <a:ln/>
                <a:solidFill>
                  <a:schemeClr val="accent3"/>
                </a:solidFill>
              </a:rPr>
              <a:t> </a:t>
            </a:r>
            <a:r>
              <a:rPr lang="pl-PL" sz="4800" b="1" dirty="0">
                <a:ln/>
                <a:solidFill>
                  <a:srgbClr val="00B050"/>
                </a:solidFill>
              </a:rPr>
              <a:t>Moja pasja to pielęgnacja ogrodu i czytanie książek</a:t>
            </a:r>
          </a:p>
        </p:txBody>
      </p:sp>
    </p:spTree>
    <p:extLst>
      <p:ext uri="{BB962C8B-B14F-4D97-AF65-F5344CB8AC3E}">
        <p14:creationId xmlns:p14="http://schemas.microsoft.com/office/powerpoint/2010/main" val="275978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ój ogród_Mały">
            <a:hlinkClick r:id="" action="ppaction://media"/>
            <a:extLst>
              <a:ext uri="{FF2B5EF4-FFF2-40B4-BE49-F238E27FC236}">
                <a16:creationId xmlns:a16="http://schemas.microsoft.com/office/drawing/2014/main" xmlns="" id="{52075001-D4C7-4EB5-8CE7-C5AC5B1A54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4277" y="650631"/>
            <a:ext cx="7393355" cy="554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4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8049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https://www.torproject.org - Google Chrome">
            <a:extLst>
              <a:ext uri="{FF2B5EF4-FFF2-40B4-BE49-F238E27FC236}">
                <a16:creationId xmlns:a16="http://schemas.microsoft.com/office/drawing/2014/main" xmlns="" id="{671BEF30-397F-4F6B-A5CB-EC4411E1C1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029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5E01E456-5DD1-423A-BC63-3F9889AAA3F8}"/>
              </a:ext>
            </a:extLst>
          </p:cNvPr>
          <p:cNvSpPr txBox="1"/>
          <p:nvPr/>
        </p:nvSpPr>
        <p:spPr>
          <a:xfrm>
            <a:off x="3107266" y="6430050"/>
            <a:ext cx="554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Trochę anonimowości nie zaszkodzi</a:t>
            </a:r>
          </a:p>
        </p:txBody>
      </p:sp>
    </p:spTree>
    <p:extLst>
      <p:ext uri="{BB962C8B-B14F-4D97-AF65-F5344CB8AC3E}">
        <p14:creationId xmlns:p14="http://schemas.microsoft.com/office/powerpoint/2010/main" val="224248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3E8C8A2-D2DA-42F8-84AA-AC5AB4251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6935" y="2"/>
            <a:ext cx="12231160" cy="6856215"/>
            <a:chOff x="-16934" y="0"/>
            <a:chExt cx="12231160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9A5D1FE1-4883-49B4-AD3E-D0A3F8DCE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F829EAE-7CB1-410F-BAF1-55BD6DC249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EA5F8CE-974F-4443-AB3C-4799C33230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4075D0C-1739-4729-A5C8-5C5707A942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DFD28A6-39F3-425F-8050-E5BF1B4523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9B347087-DEE1-4F23-8486-A2690AA195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4BB81AE-EE4A-4AA4-8941-104B6C9435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137" y="488142"/>
            <a:ext cx="11227443" cy="58832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prstClr val="white"/>
              </a:solidFill>
              <a:latin typeface="Garamond" panose="02020404030301010803"/>
            </a:endParaRPr>
          </a:p>
        </p:txBody>
      </p:sp>
      <p:pic>
        <p:nvPicPr>
          <p:cNvPr id="9" name="Obraz 9" descr="Obraz zawierający roślina, stół, wewnątrz, kwiat&#10;&#10;Opis wygenerowany przy bardzo wysokim poziomie pewności">
            <a:extLst>
              <a:ext uri="{FF2B5EF4-FFF2-40B4-BE49-F238E27FC236}">
                <a16:creationId xmlns:a16="http://schemas.microsoft.com/office/drawing/2014/main" xmlns="" id="{063B1160-E85B-4CBA-883C-6C6F9F0C5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/>
          </a:blip>
          <a:srcRect t="16158" r="1" b="1"/>
          <a:stretch/>
        </p:blipFill>
        <p:spPr>
          <a:xfrm>
            <a:off x="486137" y="488142"/>
            <a:ext cx="11227443" cy="588329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AA791FC-1AEF-4561-93B5-6B9E981BBB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21280" y="3594428"/>
            <a:ext cx="6949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AA2202F-2A68-464D-8E53-CEBE9303D8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B129734-DF6D-46B8-A0E0-4F178B3AD2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31" name="Rounded Rectangle 21">
              <a:extLst>
                <a:ext uri="{FF2B5EF4-FFF2-40B4-BE49-F238E27FC236}">
                  <a16:creationId xmlns:a16="http://schemas.microsoft.com/office/drawing/2014/main" xmlns="" id="{6A986578-4991-4E9B-94B7-056F6B09B7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257D0097-ACF2-46A6-804C-C5D55A188F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33" name="Rounded Rectangle 27">
              <a:extLst>
                <a:ext uri="{FF2B5EF4-FFF2-40B4-BE49-F238E27FC236}">
                  <a16:creationId xmlns:a16="http://schemas.microsoft.com/office/drawing/2014/main" xmlns="" id="{A71DA5EB-109A-4C2F-A093-7E5F6490BD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DA85B8CE-EB01-4DD0-8B39-D413503D77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820D83C-2A6F-40EA-9CB4-9BF1EE7E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403" y="1113699"/>
            <a:ext cx="8229600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7200" dirty="0" smtClean="0">
                <a:solidFill>
                  <a:schemeClr val="accent6">
                    <a:lumMod val="75000"/>
                  </a:schemeClr>
                </a:solidFill>
              </a:rPr>
              <a:t>TERESA O.</a:t>
            </a:r>
            <a:endParaRPr lang="en-US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8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EEE69958-DF89-4E3A-935B-878654F83AC5}"/>
              </a:ext>
            </a:extLst>
          </p:cNvPr>
          <p:cNvSpPr txBox="1"/>
          <p:nvPr/>
        </p:nvSpPr>
        <p:spPr>
          <a:xfrm>
            <a:off x="957108" y="2274838"/>
            <a:ext cx="10398868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800" b="1" dirty="0">
                <a:ln/>
                <a:solidFill>
                  <a:schemeClr val="accent3"/>
                </a:solidFill>
              </a:rPr>
              <a:t> </a:t>
            </a:r>
            <a:r>
              <a:rPr lang="pl-PL" sz="4800" b="1" dirty="0">
                <a:ln/>
                <a:solidFill>
                  <a:srgbClr val="00B050"/>
                </a:solidFill>
              </a:rPr>
              <a:t>Moja pasja to malowanie obrazów, słuchanie muzyki i wypieki ciast.</a:t>
            </a:r>
          </a:p>
          <a:p>
            <a:pPr algn="ctr"/>
            <a:r>
              <a:rPr lang="pl-PL" sz="4800" b="1" dirty="0">
                <a:ln/>
                <a:solidFill>
                  <a:srgbClr val="00B050"/>
                </a:solidFill>
              </a:rPr>
              <a:t>Mniam </a:t>
            </a:r>
            <a:r>
              <a:rPr lang="pl-PL" sz="4800" b="1" dirty="0" err="1">
                <a:ln/>
                <a:solidFill>
                  <a:srgbClr val="00B050"/>
                </a:solidFill>
              </a:rPr>
              <a:t>Mniam</a:t>
            </a:r>
            <a:r>
              <a:rPr lang="pl-PL" sz="4800" b="1" dirty="0">
                <a:ln/>
                <a:solidFill>
                  <a:srgbClr val="00B050"/>
                </a:solidFill>
              </a:rPr>
              <a:t> !!!</a:t>
            </a:r>
          </a:p>
        </p:txBody>
      </p:sp>
    </p:spTree>
    <p:extLst>
      <p:ext uri="{BB962C8B-B14F-4D97-AF65-F5344CB8AC3E}">
        <p14:creationId xmlns:p14="http://schemas.microsoft.com/office/powerpoint/2010/main" val="243992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ort, stół, część, żywność&#10;&#10;Opis wygenerowany automatycznie">
            <a:extLst>
              <a:ext uri="{FF2B5EF4-FFF2-40B4-BE49-F238E27FC236}">
                <a16:creationId xmlns:a16="http://schemas.microsoft.com/office/drawing/2014/main" xmlns="" id="{E162E186-F688-4864-8BB8-757650E3D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85" y="661039"/>
            <a:ext cx="8297690" cy="553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8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ort, talerz, stół, żywność&#10;&#10;Opis wygenerowany automatycznie">
            <a:extLst>
              <a:ext uri="{FF2B5EF4-FFF2-40B4-BE49-F238E27FC236}">
                <a16:creationId xmlns:a16="http://schemas.microsoft.com/office/drawing/2014/main" xmlns="" id="{8D25AD72-0CD1-4FC7-AF08-DFA951A38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72" y="768485"/>
            <a:ext cx="7135525" cy="535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0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ort, stół, urodziny, góra&#10;&#10;Opis wygenerowany automatycznie">
            <a:extLst>
              <a:ext uri="{FF2B5EF4-FFF2-40B4-BE49-F238E27FC236}">
                <a16:creationId xmlns:a16="http://schemas.microsoft.com/office/drawing/2014/main" xmlns="" id="{08A42F04-1A0E-4BE8-AD22-E87697993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93" y="729048"/>
            <a:ext cx="8167899" cy="544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ort, talerz, stół, żywność&#10;&#10;Opis wygenerowany automatycznie">
            <a:extLst>
              <a:ext uri="{FF2B5EF4-FFF2-40B4-BE49-F238E27FC236}">
                <a16:creationId xmlns:a16="http://schemas.microsoft.com/office/drawing/2014/main" xmlns="" id="{791D7F40-4F67-44AF-BF7E-36D2640C2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15" y="1311631"/>
            <a:ext cx="6347369" cy="423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1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19471E32-C579-4711-A735-82CA41677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33" y="660400"/>
            <a:ext cx="7382933" cy="55372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4964E037-488F-4D13-B79A-7F721ECE7041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Pyskowice-osiedle</a:t>
            </a:r>
          </a:p>
        </p:txBody>
      </p:sp>
    </p:spTree>
    <p:extLst>
      <p:ext uri="{BB962C8B-B14F-4D97-AF65-F5344CB8AC3E}">
        <p14:creationId xmlns:p14="http://schemas.microsoft.com/office/powerpoint/2010/main" val="29890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żywność, stół, tort, talerz&#10;&#10;Opis wygenerowany automatycznie">
            <a:extLst>
              <a:ext uri="{FF2B5EF4-FFF2-40B4-BE49-F238E27FC236}">
                <a16:creationId xmlns:a16="http://schemas.microsoft.com/office/drawing/2014/main" xmlns="" id="{21156FBD-49FC-4C0C-A697-EF966CC378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66" y="2747135"/>
            <a:ext cx="2044068" cy="1363729"/>
          </a:xfrm>
          <a:prstGeom prst="rect">
            <a:avLst/>
          </a:prstGeom>
        </p:spPr>
      </p:pic>
      <p:pic>
        <p:nvPicPr>
          <p:cNvPr id="5" name="Obraz 4" descr="Obraz zawierający talerz, żywność, tort, stół&#10;&#10;Opis wygenerowany automatycznie">
            <a:extLst>
              <a:ext uri="{FF2B5EF4-FFF2-40B4-BE49-F238E27FC236}">
                <a16:creationId xmlns:a16="http://schemas.microsoft.com/office/drawing/2014/main" xmlns="" id="{1B8F092E-97FF-410D-8B3E-E75D96415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40" y="981973"/>
            <a:ext cx="6518919" cy="48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2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żywność, talerz, owoce, stół&#10;&#10;Opis wygenerowany automatycznie">
            <a:extLst>
              <a:ext uri="{FF2B5EF4-FFF2-40B4-BE49-F238E27FC236}">
                <a16:creationId xmlns:a16="http://schemas.microsoft.com/office/drawing/2014/main" xmlns="" id="{0CF20D28-FE19-4220-A48F-6327FFD79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19" y="729048"/>
            <a:ext cx="8111961" cy="539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 descr="Obraz zawierający zrzut ekranu&#10;&#10;Opis wygenerowany przy bardzo wysokim poziomie pewności">
            <a:extLst>
              <a:ext uri="{FF2B5EF4-FFF2-40B4-BE49-F238E27FC236}">
                <a16:creationId xmlns:a16="http://schemas.microsoft.com/office/drawing/2014/main" xmlns="" id="{3708985E-A512-49EC-A8F2-DB4F15B67C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6239" b="6239"/>
          <a:stretch/>
        </p:blipFill>
        <p:spPr>
          <a:xfrm>
            <a:off x="601363" y="992127"/>
            <a:ext cx="10923375" cy="472066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5CA2F3C-DF98-4D6D-8C24-B7B14740DA43}"/>
              </a:ext>
            </a:extLst>
          </p:cNvPr>
          <p:cNvSpPr txBox="1"/>
          <p:nvPr/>
        </p:nvSpPr>
        <p:spPr>
          <a:xfrm>
            <a:off x="2684850" y="6488668"/>
            <a:ext cx="675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Kupić nie kupić oto jest pytanie. Spróbuje namalować.</a:t>
            </a:r>
          </a:p>
        </p:txBody>
      </p:sp>
    </p:spTree>
    <p:extLst>
      <p:ext uri="{BB962C8B-B14F-4D97-AF65-F5344CB8AC3E}">
        <p14:creationId xmlns:p14="http://schemas.microsoft.com/office/powerpoint/2010/main" val="130800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3E8C8A2-D2DA-42F8-84AA-AC5AB4251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6935" y="2"/>
            <a:ext cx="12231160" cy="6856215"/>
            <a:chOff x="-16934" y="0"/>
            <a:chExt cx="12231160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9A5D1FE1-4883-49B4-AD3E-D0A3F8DCE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F829EAE-7CB1-410F-BAF1-55BD6DC249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EA5F8CE-974F-4443-AB3C-4799C33230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4075D0C-1739-4729-A5C8-5C5707A942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DFD28A6-39F3-425F-8050-E5BF1B4523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9B347087-DEE1-4F23-8486-A2690AA195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4BB81AE-EE4A-4AA4-8941-104B6C9435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137" y="488142"/>
            <a:ext cx="11227443" cy="58832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prstClr val="white"/>
              </a:solidFill>
              <a:latin typeface="Garamond" panose="02020404030301010803"/>
            </a:endParaRPr>
          </a:p>
        </p:txBody>
      </p:sp>
      <p:pic>
        <p:nvPicPr>
          <p:cNvPr id="9" name="Obraz 9" descr="Obraz zawierający roślina, stół, wewnątrz, kwiat&#10;&#10;Opis wygenerowany przy bardzo wysokim poziomie pewności">
            <a:extLst>
              <a:ext uri="{FF2B5EF4-FFF2-40B4-BE49-F238E27FC236}">
                <a16:creationId xmlns:a16="http://schemas.microsoft.com/office/drawing/2014/main" xmlns="" id="{063B1160-E85B-4CBA-883C-6C6F9F0C5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/>
          </a:blip>
          <a:srcRect t="16158" r="1" b="1"/>
          <a:stretch/>
        </p:blipFill>
        <p:spPr>
          <a:xfrm>
            <a:off x="486137" y="488142"/>
            <a:ext cx="11227443" cy="588329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AA791FC-1AEF-4561-93B5-6B9E981BBB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21280" y="3594428"/>
            <a:ext cx="6949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AA2202F-2A68-464D-8E53-CEBE9303D8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B129734-DF6D-46B8-A0E0-4F178B3AD2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31" name="Rounded Rectangle 21">
              <a:extLst>
                <a:ext uri="{FF2B5EF4-FFF2-40B4-BE49-F238E27FC236}">
                  <a16:creationId xmlns:a16="http://schemas.microsoft.com/office/drawing/2014/main" xmlns="" id="{6A986578-4991-4E9B-94B7-056F6B09B7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257D0097-ACF2-46A6-804C-C5D55A188F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33" name="Rounded Rectangle 27">
              <a:extLst>
                <a:ext uri="{FF2B5EF4-FFF2-40B4-BE49-F238E27FC236}">
                  <a16:creationId xmlns:a16="http://schemas.microsoft.com/office/drawing/2014/main" xmlns="" id="{A71DA5EB-109A-4C2F-A093-7E5F6490BD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DA85B8CE-EB01-4DD0-8B39-D413503D77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820D83C-2A6F-40EA-9CB4-9BF1EE7E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403" y="1113699"/>
            <a:ext cx="8229600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7200" dirty="0" smtClean="0">
                <a:solidFill>
                  <a:schemeClr val="accent6">
                    <a:lumMod val="75000"/>
                  </a:schemeClr>
                </a:solidFill>
              </a:rPr>
              <a:t>TERESA P.</a:t>
            </a:r>
            <a:endParaRPr lang="en-US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4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EEE69958-DF89-4E3A-935B-878654F83AC5}"/>
              </a:ext>
            </a:extLst>
          </p:cNvPr>
          <p:cNvSpPr txBox="1"/>
          <p:nvPr/>
        </p:nvSpPr>
        <p:spPr>
          <a:xfrm>
            <a:off x="787775" y="2644170"/>
            <a:ext cx="1039886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800" b="1" dirty="0">
                <a:ln/>
                <a:solidFill>
                  <a:schemeClr val="accent3"/>
                </a:solidFill>
              </a:rPr>
              <a:t> </a:t>
            </a:r>
            <a:r>
              <a:rPr lang="pl-PL" sz="4800" b="1" dirty="0">
                <a:ln/>
                <a:solidFill>
                  <a:srgbClr val="00B050"/>
                </a:solidFill>
              </a:rPr>
              <a:t>Kocham ludzi. Jestem miłośniczką dobrej książki. Fascynuję się poezją.</a:t>
            </a:r>
          </a:p>
        </p:txBody>
      </p:sp>
    </p:spTree>
    <p:extLst>
      <p:ext uri="{BB962C8B-B14F-4D97-AF65-F5344CB8AC3E}">
        <p14:creationId xmlns:p14="http://schemas.microsoft.com/office/powerpoint/2010/main" val="121828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la 1">
            <a:extLst>
              <a:ext uri="{FF2B5EF4-FFF2-40B4-BE49-F238E27FC236}">
                <a16:creationId xmlns:a16="http://schemas.microsoft.com/office/drawing/2014/main" xmlns="" id="{DECA6502-DE17-45D9-94C1-C7AF4C958903}"/>
              </a:ext>
            </a:extLst>
          </p:cNvPr>
          <p:cNvSpPr/>
          <p:nvPr/>
        </p:nvSpPr>
        <p:spPr>
          <a:xfrm>
            <a:off x="1549003" y="749595"/>
            <a:ext cx="8846289" cy="5358809"/>
          </a:xfrm>
          <a:prstGeom prst="wave">
            <a:avLst/>
          </a:prstGeom>
          <a:solidFill>
            <a:srgbClr val="92D050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7D1218C4-0C3E-426B-87E1-7A871105B1E7}"/>
              </a:ext>
            </a:extLst>
          </p:cNvPr>
          <p:cNvSpPr txBox="1"/>
          <p:nvPr/>
        </p:nvSpPr>
        <p:spPr>
          <a:xfrm>
            <a:off x="1960321" y="1521076"/>
            <a:ext cx="3203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Trzeba z żywymi naprzód iść, </a:t>
            </a:r>
            <a:br>
              <a:rPr lang="pl-PL" sz="2000" dirty="0"/>
            </a:br>
            <a:r>
              <a:rPr lang="pl-PL" sz="2000" dirty="0"/>
              <a:t>Po życie sięgać nowe, </a:t>
            </a:r>
            <a:br>
              <a:rPr lang="pl-PL" sz="2000" dirty="0"/>
            </a:br>
            <a:r>
              <a:rPr lang="pl-PL" sz="2000" dirty="0"/>
              <a:t>A nie w uwiędłych laurów liść </a:t>
            </a:r>
            <a:br>
              <a:rPr lang="pl-PL" sz="2000" dirty="0"/>
            </a:br>
            <a:r>
              <a:rPr lang="pl-PL" sz="2000" dirty="0"/>
              <a:t>Z uporem stroić głowę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D45ACA84-0C90-4384-8E14-3F91D1DFE52F}"/>
              </a:ext>
            </a:extLst>
          </p:cNvPr>
          <p:cNvSpPr txBox="1"/>
          <p:nvPr/>
        </p:nvSpPr>
        <p:spPr>
          <a:xfrm>
            <a:off x="6634716" y="3136919"/>
            <a:ext cx="310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Wy nie cof­nie­cie ży­cia fal! </a:t>
            </a:r>
            <a:br>
              <a:rPr lang="pl-PL" sz="2000" dirty="0"/>
            </a:br>
            <a:r>
              <a:rPr lang="pl-PL" sz="2000" dirty="0"/>
              <a:t>Nic skar­gi nie po­mo­gą: </a:t>
            </a:r>
            <a:br>
              <a:rPr lang="pl-PL" sz="2000" dirty="0"/>
            </a:br>
            <a:r>
              <a:rPr lang="pl-PL" sz="2000" dirty="0"/>
              <a:t>Bez­sil­ne gnie­wy, próż­ny żal! </a:t>
            </a:r>
            <a:br>
              <a:rPr lang="pl-PL" sz="2000" dirty="0"/>
            </a:br>
            <a:r>
              <a:rPr lang="pl-PL" sz="2000" dirty="0"/>
              <a:t>Świat pój­dzie swo­ją dro­gą!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D15642A4-79D6-4D06-BFD0-676A665CB818}"/>
              </a:ext>
            </a:extLst>
          </p:cNvPr>
          <p:cNvSpPr txBox="1"/>
          <p:nvPr/>
        </p:nvSpPr>
        <p:spPr>
          <a:xfrm>
            <a:off x="8187070" y="5092995"/>
            <a:ext cx="1892595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Adam Asnyk</a:t>
            </a:r>
          </a:p>
        </p:txBody>
      </p:sp>
    </p:spTree>
    <p:extLst>
      <p:ext uri="{BB962C8B-B14F-4D97-AF65-F5344CB8AC3E}">
        <p14:creationId xmlns:p14="http://schemas.microsoft.com/office/powerpoint/2010/main" val="237715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72489239-AEE5-4CCF-9D4A-1FC6AEC34E44}"/>
              </a:ext>
            </a:extLst>
          </p:cNvPr>
          <p:cNvSpPr/>
          <p:nvPr/>
        </p:nvSpPr>
        <p:spPr>
          <a:xfrm>
            <a:off x="987973" y="868129"/>
            <a:ext cx="483591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Portret kobiecy</a:t>
            </a:r>
          </a:p>
          <a:p>
            <a:r>
              <a:rPr lang="pl-PL" sz="1600" dirty="0"/>
              <a:t>Musi być do wyboru. </a:t>
            </a:r>
            <a:br>
              <a:rPr lang="pl-PL" sz="1600" dirty="0"/>
            </a:br>
            <a:r>
              <a:rPr lang="pl-PL" sz="1600" dirty="0"/>
              <a:t>Zmieniać się, żeby tylko nic się nie zmieniło. </a:t>
            </a:r>
            <a:br>
              <a:rPr lang="pl-PL" sz="1600" dirty="0"/>
            </a:br>
            <a:r>
              <a:rPr lang="pl-PL" sz="1600" dirty="0"/>
              <a:t>To łatwe, niemożliwe, trudne, warte próby. </a:t>
            </a:r>
            <a:br>
              <a:rPr lang="pl-PL" sz="1600" dirty="0"/>
            </a:br>
            <a:r>
              <a:rPr lang="pl-PL" sz="1600" dirty="0"/>
              <a:t>Oczy ma, jeśli trzeba, raz modre, raz szare, </a:t>
            </a:r>
            <a:br>
              <a:rPr lang="pl-PL" sz="1600" dirty="0"/>
            </a:br>
            <a:r>
              <a:rPr lang="pl-PL" sz="1600" dirty="0"/>
              <a:t>czarne, wesołe, bez powodu pełne łez. </a:t>
            </a:r>
            <a:br>
              <a:rPr lang="pl-PL" sz="1600" dirty="0"/>
            </a:br>
            <a:r>
              <a:rPr lang="pl-PL" sz="1600" dirty="0"/>
              <a:t>Śpi z nim jak pierwsza z brzegu, jedyna na świecie. </a:t>
            </a:r>
            <a:br>
              <a:rPr lang="pl-PL" sz="1600" dirty="0"/>
            </a:br>
            <a:r>
              <a:rPr lang="pl-PL" sz="1600" dirty="0"/>
              <a:t>Urodzi mu czworo dzieci, żadnych dzieci, jedno. </a:t>
            </a:r>
            <a:br>
              <a:rPr lang="pl-PL" sz="1600" dirty="0"/>
            </a:br>
            <a:r>
              <a:rPr lang="pl-PL" sz="1600" dirty="0"/>
              <a:t>Naiwna, ale najlepiej doradzi. </a:t>
            </a:r>
            <a:br>
              <a:rPr lang="pl-PL" sz="1600" dirty="0"/>
            </a:br>
            <a:r>
              <a:rPr lang="pl-PL" sz="1600" dirty="0"/>
              <a:t>Słaba, ale udźwignie. </a:t>
            </a:r>
            <a:br>
              <a:rPr lang="pl-PL" sz="1600" dirty="0"/>
            </a:br>
            <a:r>
              <a:rPr lang="pl-PL" sz="1600" dirty="0"/>
              <a:t>Nie ma głowy na karku, to będzie ją miała. </a:t>
            </a:r>
            <a:br>
              <a:rPr lang="pl-PL" sz="1600" dirty="0"/>
            </a:br>
            <a:r>
              <a:rPr lang="pl-PL" sz="1600" dirty="0"/>
              <a:t>Czyta Jaspersa i pisma kobiece. </a:t>
            </a:r>
            <a:br>
              <a:rPr lang="pl-PL" sz="1600" dirty="0"/>
            </a:br>
            <a:r>
              <a:rPr lang="pl-PL" sz="1600" dirty="0"/>
              <a:t>Nie wie po co ta śrubka i zbuduje most. </a:t>
            </a:r>
            <a:br>
              <a:rPr lang="pl-PL" sz="1600" dirty="0"/>
            </a:br>
            <a:r>
              <a:rPr lang="pl-PL" sz="1600" dirty="0"/>
              <a:t>Młoda, jak zwykle młoda, ciągle jeszcze młoda. </a:t>
            </a:r>
            <a:br>
              <a:rPr lang="pl-PL" sz="1600" dirty="0"/>
            </a:br>
            <a:r>
              <a:rPr lang="pl-PL" sz="1600" dirty="0"/>
              <a:t>Trzyma w rękach wróbelka ze złamanym skrzydłem, </a:t>
            </a:r>
            <a:br>
              <a:rPr lang="pl-PL" sz="1600" dirty="0"/>
            </a:br>
            <a:r>
              <a:rPr lang="pl-PL" sz="1600" dirty="0"/>
              <a:t>własne pieniądze na podróż daleką i długą, </a:t>
            </a:r>
            <a:br>
              <a:rPr lang="pl-PL" sz="1600" dirty="0"/>
            </a:br>
            <a:r>
              <a:rPr lang="pl-PL" sz="1600" dirty="0"/>
              <a:t>tasak do mięsa, kompres i kieliszek czystej. </a:t>
            </a:r>
            <a:br>
              <a:rPr lang="pl-PL" sz="1600" dirty="0"/>
            </a:br>
            <a:r>
              <a:rPr lang="pl-PL" sz="1600" dirty="0"/>
              <a:t>Dokąd tak biegnie, czy nie jest zmęczona. </a:t>
            </a:r>
            <a:br>
              <a:rPr lang="pl-PL" sz="1600" dirty="0"/>
            </a:br>
            <a:r>
              <a:rPr lang="pl-PL" sz="1600" dirty="0"/>
              <a:t>Ależ nie, tylko trochę, bardzo, nic nie szkodzi. </a:t>
            </a:r>
            <a:br>
              <a:rPr lang="pl-PL" sz="1600" dirty="0"/>
            </a:br>
            <a:r>
              <a:rPr lang="pl-PL" sz="1600" dirty="0"/>
              <a:t>Albo go kocha, albo się uparła. </a:t>
            </a:r>
            <a:br>
              <a:rPr lang="pl-PL" sz="1600" dirty="0"/>
            </a:br>
            <a:r>
              <a:rPr lang="pl-PL" sz="1600" dirty="0"/>
              <a:t>Na dobre, na niedobre i na litość boską. </a:t>
            </a:r>
          </a:p>
        </p:txBody>
      </p:sp>
    </p:spTree>
    <p:extLst>
      <p:ext uri="{BB962C8B-B14F-4D97-AF65-F5344CB8AC3E}">
        <p14:creationId xmlns:p14="http://schemas.microsoft.com/office/powerpoint/2010/main" val="254031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D7011B60-B147-459E-9A66-E5DC56634C99}"/>
              </a:ext>
            </a:extLst>
          </p:cNvPr>
          <p:cNvSpPr/>
          <p:nvPr/>
        </p:nvSpPr>
        <p:spPr>
          <a:xfrm>
            <a:off x="787401" y="1464733"/>
            <a:ext cx="530859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00B050"/>
                </a:solidFill>
              </a:rPr>
              <a:t>Musi być do wyboru. </a:t>
            </a:r>
            <a:br>
              <a:rPr lang="pl-PL" sz="2000" dirty="0">
                <a:solidFill>
                  <a:srgbClr val="00B050"/>
                </a:solidFill>
              </a:rPr>
            </a:br>
            <a:r>
              <a:rPr lang="pl-PL" sz="2000" dirty="0">
                <a:solidFill>
                  <a:srgbClr val="00B050"/>
                </a:solidFill>
              </a:rPr>
              <a:t>Zmieniać się, żeby tylko nic się nie zmieniło. </a:t>
            </a:r>
            <a:br>
              <a:rPr lang="pl-PL" sz="2000" dirty="0">
                <a:solidFill>
                  <a:srgbClr val="00B050"/>
                </a:solidFill>
              </a:rPr>
            </a:br>
            <a:r>
              <a:rPr lang="pl-PL" sz="2000" dirty="0">
                <a:solidFill>
                  <a:srgbClr val="00B050"/>
                </a:solidFill>
              </a:rPr>
              <a:t>To łatwe, niemożliwe, trudne, warte próby. </a:t>
            </a:r>
            <a:br>
              <a:rPr lang="pl-PL" sz="2000" dirty="0">
                <a:solidFill>
                  <a:srgbClr val="00B050"/>
                </a:solidFill>
              </a:rPr>
            </a:br>
            <a:r>
              <a:rPr lang="pl-PL" sz="2000" dirty="0">
                <a:solidFill>
                  <a:srgbClr val="00B050"/>
                </a:solidFill>
              </a:rPr>
              <a:t>Oczy ma, jeśli trzeba, raz modre, raz szare, </a:t>
            </a:r>
            <a:br>
              <a:rPr lang="pl-PL" sz="2000" dirty="0">
                <a:solidFill>
                  <a:srgbClr val="00B050"/>
                </a:solidFill>
              </a:rPr>
            </a:br>
            <a:r>
              <a:rPr lang="pl-PL" sz="2000" dirty="0">
                <a:solidFill>
                  <a:srgbClr val="00B050"/>
                </a:solidFill>
              </a:rPr>
              <a:t>czarne, wesołe, bez powodu pełne łez. </a:t>
            </a:r>
            <a:br>
              <a:rPr lang="pl-PL" sz="2000" dirty="0">
                <a:solidFill>
                  <a:srgbClr val="00B050"/>
                </a:solidFill>
              </a:rPr>
            </a:br>
            <a:r>
              <a:rPr lang="pl-PL" sz="2000" dirty="0">
                <a:solidFill>
                  <a:srgbClr val="00B050"/>
                </a:solidFill>
              </a:rPr>
              <a:t>Śpi z nim jak pierwsza z brzegu, jedyna na świecie. </a:t>
            </a:r>
            <a:br>
              <a:rPr lang="pl-PL" sz="2000" dirty="0">
                <a:solidFill>
                  <a:srgbClr val="00B050"/>
                </a:solidFill>
              </a:rPr>
            </a:br>
            <a:r>
              <a:rPr lang="pl-PL" sz="2000" dirty="0">
                <a:solidFill>
                  <a:srgbClr val="00B050"/>
                </a:solidFill>
              </a:rPr>
              <a:t>Urodzi mu czworo dzieci, żadnych dzieci, jedno. </a:t>
            </a:r>
            <a:br>
              <a:rPr lang="pl-PL" sz="2000" dirty="0">
                <a:solidFill>
                  <a:srgbClr val="00B050"/>
                </a:solidFill>
              </a:rPr>
            </a:br>
            <a:r>
              <a:rPr lang="pl-PL" sz="2000" dirty="0">
                <a:solidFill>
                  <a:srgbClr val="00B050"/>
                </a:solidFill>
              </a:rPr>
              <a:t>Naiwna, ale najlepiej doradzi. </a:t>
            </a:r>
            <a:br>
              <a:rPr lang="pl-PL" sz="2000" dirty="0">
                <a:solidFill>
                  <a:srgbClr val="00B050"/>
                </a:solidFill>
              </a:rPr>
            </a:br>
            <a:r>
              <a:rPr lang="pl-PL" sz="2000" dirty="0">
                <a:solidFill>
                  <a:srgbClr val="00B050"/>
                </a:solidFill>
              </a:rPr>
              <a:t>Słaba, ale udźwignie. </a:t>
            </a:r>
            <a:br>
              <a:rPr lang="pl-PL" sz="2000" dirty="0">
                <a:solidFill>
                  <a:srgbClr val="00B050"/>
                </a:solidFill>
              </a:rPr>
            </a:br>
            <a:r>
              <a:rPr lang="pl-PL" sz="2000" dirty="0">
                <a:solidFill>
                  <a:srgbClr val="00B050"/>
                </a:solidFill>
              </a:rPr>
              <a:t>Nie ma głowy na karku, to będzie ją miała. </a:t>
            </a:r>
            <a:br>
              <a:rPr lang="pl-PL" sz="2000" dirty="0">
                <a:solidFill>
                  <a:srgbClr val="00B050"/>
                </a:solidFill>
              </a:rPr>
            </a:br>
            <a:endParaRPr lang="pl-PL" sz="2000" dirty="0">
              <a:solidFill>
                <a:srgbClr val="00B050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511F18F1-223E-4F47-981F-B492EA784871}"/>
              </a:ext>
            </a:extLst>
          </p:cNvPr>
          <p:cNvSpPr txBox="1"/>
          <p:nvPr/>
        </p:nvSpPr>
        <p:spPr>
          <a:xfrm>
            <a:off x="6096000" y="1464733"/>
            <a:ext cx="5410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00B050"/>
                </a:solidFill>
              </a:rPr>
              <a:t>Czyta Jaspersa i pisma kobiece. </a:t>
            </a:r>
            <a:br>
              <a:rPr lang="pl-PL" sz="2000" dirty="0">
                <a:solidFill>
                  <a:srgbClr val="00B050"/>
                </a:solidFill>
              </a:rPr>
            </a:br>
            <a:r>
              <a:rPr lang="pl-PL" sz="2000" dirty="0">
                <a:solidFill>
                  <a:srgbClr val="00B050"/>
                </a:solidFill>
              </a:rPr>
              <a:t>Nie wie po co ta śrubka i zbuduje most. </a:t>
            </a:r>
            <a:br>
              <a:rPr lang="pl-PL" sz="2000" dirty="0">
                <a:solidFill>
                  <a:srgbClr val="00B050"/>
                </a:solidFill>
              </a:rPr>
            </a:br>
            <a:r>
              <a:rPr lang="pl-PL" sz="2000" dirty="0">
                <a:solidFill>
                  <a:srgbClr val="00B050"/>
                </a:solidFill>
              </a:rPr>
              <a:t>Młoda, jak zwykle młoda, ciągle jeszcze młoda. </a:t>
            </a:r>
            <a:br>
              <a:rPr lang="pl-PL" sz="2000" dirty="0">
                <a:solidFill>
                  <a:srgbClr val="00B050"/>
                </a:solidFill>
              </a:rPr>
            </a:br>
            <a:r>
              <a:rPr lang="pl-PL" sz="2000" dirty="0">
                <a:solidFill>
                  <a:srgbClr val="00B050"/>
                </a:solidFill>
              </a:rPr>
              <a:t>Trzyma w rękach wróbelka ze złamanym skrzydłem, </a:t>
            </a:r>
            <a:br>
              <a:rPr lang="pl-PL" sz="2000" dirty="0">
                <a:solidFill>
                  <a:srgbClr val="00B050"/>
                </a:solidFill>
              </a:rPr>
            </a:br>
            <a:r>
              <a:rPr lang="pl-PL" sz="2000" dirty="0">
                <a:solidFill>
                  <a:srgbClr val="00B050"/>
                </a:solidFill>
              </a:rPr>
              <a:t>własne pieniądze na podróż daleką i długą, </a:t>
            </a:r>
            <a:br>
              <a:rPr lang="pl-PL" sz="2000" dirty="0">
                <a:solidFill>
                  <a:srgbClr val="00B050"/>
                </a:solidFill>
              </a:rPr>
            </a:br>
            <a:r>
              <a:rPr lang="pl-PL" sz="2000" dirty="0">
                <a:solidFill>
                  <a:srgbClr val="00B050"/>
                </a:solidFill>
              </a:rPr>
              <a:t>tasak do mięsa, kompres i kieliszek czystej. </a:t>
            </a:r>
            <a:br>
              <a:rPr lang="pl-PL" sz="2000" dirty="0">
                <a:solidFill>
                  <a:srgbClr val="00B050"/>
                </a:solidFill>
              </a:rPr>
            </a:br>
            <a:r>
              <a:rPr lang="pl-PL" sz="2000" dirty="0">
                <a:solidFill>
                  <a:srgbClr val="00B050"/>
                </a:solidFill>
              </a:rPr>
              <a:t>Dokąd tak biegnie, czy nie jest zmęczona. </a:t>
            </a:r>
            <a:br>
              <a:rPr lang="pl-PL" sz="2000" dirty="0">
                <a:solidFill>
                  <a:srgbClr val="00B050"/>
                </a:solidFill>
              </a:rPr>
            </a:br>
            <a:r>
              <a:rPr lang="pl-PL" sz="2000" dirty="0">
                <a:solidFill>
                  <a:srgbClr val="00B050"/>
                </a:solidFill>
              </a:rPr>
              <a:t>Ależ nie, tylko trochę, bardzo, nic nie szkodzi. </a:t>
            </a:r>
            <a:br>
              <a:rPr lang="pl-PL" sz="2000" dirty="0">
                <a:solidFill>
                  <a:srgbClr val="00B050"/>
                </a:solidFill>
              </a:rPr>
            </a:br>
            <a:r>
              <a:rPr lang="pl-PL" sz="2000" dirty="0">
                <a:solidFill>
                  <a:srgbClr val="00B050"/>
                </a:solidFill>
              </a:rPr>
              <a:t>Albo go kocha, albo się uparła. </a:t>
            </a:r>
            <a:br>
              <a:rPr lang="pl-PL" sz="2000" dirty="0">
                <a:solidFill>
                  <a:srgbClr val="00B050"/>
                </a:solidFill>
              </a:rPr>
            </a:br>
            <a:r>
              <a:rPr lang="pl-PL" sz="2000" dirty="0">
                <a:solidFill>
                  <a:srgbClr val="00B050"/>
                </a:solidFill>
              </a:rPr>
              <a:t>Na dobre, na niedobre i na litość boską.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A79487D6-E671-4458-B0C5-72610567111E}"/>
              </a:ext>
            </a:extLst>
          </p:cNvPr>
          <p:cNvSpPr txBox="1"/>
          <p:nvPr/>
        </p:nvSpPr>
        <p:spPr>
          <a:xfrm>
            <a:off x="3581400" y="621155"/>
            <a:ext cx="4741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B050"/>
                </a:solidFill>
              </a:rPr>
              <a:t>Portret kobiecy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E559ED1E-4C47-47C9-9106-64A2437EF997}"/>
              </a:ext>
            </a:extLst>
          </p:cNvPr>
          <p:cNvSpPr txBox="1"/>
          <p:nvPr/>
        </p:nvSpPr>
        <p:spPr>
          <a:xfrm>
            <a:off x="7899400" y="5444067"/>
            <a:ext cx="311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B050"/>
                </a:solidFill>
              </a:rPr>
              <a:t>Wisława Szymborska</a:t>
            </a:r>
          </a:p>
        </p:txBody>
      </p:sp>
    </p:spTree>
    <p:extLst>
      <p:ext uri="{BB962C8B-B14F-4D97-AF65-F5344CB8AC3E}">
        <p14:creationId xmlns:p14="http://schemas.microsoft.com/office/powerpoint/2010/main" val="281763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3E8C8A2-D2DA-42F8-84AA-AC5AB4251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6935" y="2"/>
            <a:ext cx="12231160" cy="6856215"/>
            <a:chOff x="-16934" y="0"/>
            <a:chExt cx="12231160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9A5D1FE1-4883-49B4-AD3E-D0A3F8DCE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F829EAE-7CB1-410F-BAF1-55BD6DC249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EA5F8CE-974F-4443-AB3C-4799C33230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4075D0C-1739-4729-A5C8-5C5707A942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DFD28A6-39F3-425F-8050-E5BF1B4523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9B347087-DEE1-4F23-8486-A2690AA195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4BB81AE-EE4A-4AA4-8941-104B6C9435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137" y="488142"/>
            <a:ext cx="11227443" cy="58832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prstClr val="white"/>
              </a:solidFill>
              <a:latin typeface="Garamond" panose="02020404030301010803"/>
            </a:endParaRPr>
          </a:p>
        </p:txBody>
      </p:sp>
      <p:pic>
        <p:nvPicPr>
          <p:cNvPr id="9" name="Obraz 9" descr="Obraz zawierający roślina, stół, wewnątrz, kwiat&#10;&#10;Opis wygenerowany przy bardzo wysokim poziomie pewności">
            <a:extLst>
              <a:ext uri="{FF2B5EF4-FFF2-40B4-BE49-F238E27FC236}">
                <a16:creationId xmlns:a16="http://schemas.microsoft.com/office/drawing/2014/main" xmlns="" id="{063B1160-E85B-4CBA-883C-6C6F9F0C5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/>
          </a:blip>
          <a:srcRect t="16158" r="1" b="1"/>
          <a:stretch/>
        </p:blipFill>
        <p:spPr>
          <a:xfrm>
            <a:off x="486137" y="488142"/>
            <a:ext cx="11227443" cy="588329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AA791FC-1AEF-4561-93B5-6B9E981BBB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21280" y="3594428"/>
            <a:ext cx="6949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AA2202F-2A68-464D-8E53-CEBE9303D8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B129734-DF6D-46B8-A0E0-4F178B3AD2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31" name="Rounded Rectangle 21">
              <a:extLst>
                <a:ext uri="{FF2B5EF4-FFF2-40B4-BE49-F238E27FC236}">
                  <a16:creationId xmlns:a16="http://schemas.microsoft.com/office/drawing/2014/main" xmlns="" id="{6A986578-4991-4E9B-94B7-056F6B09B7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257D0097-ACF2-46A6-804C-C5D55A188F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33" name="Rounded Rectangle 27">
              <a:extLst>
                <a:ext uri="{FF2B5EF4-FFF2-40B4-BE49-F238E27FC236}">
                  <a16:creationId xmlns:a16="http://schemas.microsoft.com/office/drawing/2014/main" xmlns="" id="{A71DA5EB-109A-4C2F-A093-7E5F6490BD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DA85B8CE-EB01-4DD0-8B39-D413503D77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820D83C-2A6F-40EA-9CB4-9BF1EE7E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403" y="1113699"/>
            <a:ext cx="8229600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7200" dirty="0">
                <a:solidFill>
                  <a:schemeClr val="accent6">
                    <a:lumMod val="75000"/>
                  </a:schemeClr>
                </a:solidFill>
              </a:rPr>
              <a:t>WANDA</a:t>
            </a:r>
            <a:endParaRPr lang="en-US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EEE69958-DF89-4E3A-935B-878654F83AC5}"/>
              </a:ext>
            </a:extLst>
          </p:cNvPr>
          <p:cNvSpPr txBox="1"/>
          <p:nvPr/>
        </p:nvSpPr>
        <p:spPr>
          <a:xfrm>
            <a:off x="787775" y="2644170"/>
            <a:ext cx="10398868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800" b="1" dirty="0">
                <a:ln/>
                <a:solidFill>
                  <a:schemeClr val="accent3"/>
                </a:solidFill>
              </a:rPr>
              <a:t> </a:t>
            </a:r>
            <a:r>
              <a:rPr lang="pl-PL" sz="4800" b="1" dirty="0" err="1">
                <a:ln/>
                <a:solidFill>
                  <a:srgbClr val="00B050"/>
                </a:solidFill>
              </a:rPr>
              <a:t>Nordic</a:t>
            </a:r>
            <a:r>
              <a:rPr lang="pl-PL" sz="4800" b="1" dirty="0">
                <a:ln/>
                <a:solidFill>
                  <a:srgbClr val="00B050"/>
                </a:solidFill>
              </a:rPr>
              <a:t> </a:t>
            </a:r>
            <a:r>
              <a:rPr lang="pl-PL" sz="4800" b="1" dirty="0" err="1">
                <a:ln/>
                <a:solidFill>
                  <a:srgbClr val="00B050"/>
                </a:solidFill>
              </a:rPr>
              <a:t>walking</a:t>
            </a:r>
            <a:r>
              <a:rPr lang="pl-PL" sz="4800" b="1" dirty="0">
                <a:ln/>
                <a:solidFill>
                  <a:srgbClr val="00B050"/>
                </a:solidFill>
              </a:rPr>
              <a:t>, dobra książka a latem ogród. Czasem wypad na Wyspy Brytyjskie</a:t>
            </a:r>
          </a:p>
        </p:txBody>
      </p:sp>
    </p:spTree>
    <p:extLst>
      <p:ext uri="{BB962C8B-B14F-4D97-AF65-F5344CB8AC3E}">
        <p14:creationId xmlns:p14="http://schemas.microsoft.com/office/powerpoint/2010/main" val="366089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B25C3B1-6776-4323-B9F3-7DF9340081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7" r="1" b="19326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182AE6A3-1FCC-4688-B7E1-6122D0C03D7A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Pyskowice-osiedle</a:t>
            </a:r>
          </a:p>
        </p:txBody>
      </p:sp>
    </p:spTree>
    <p:extLst>
      <p:ext uri="{BB962C8B-B14F-4D97-AF65-F5344CB8AC3E}">
        <p14:creationId xmlns:p14="http://schemas.microsoft.com/office/powerpoint/2010/main" val="251072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Nordic walking – Wikipedia, wolna encyklopedia - Google Chrome">
            <a:extLst>
              <a:ext uri="{FF2B5EF4-FFF2-40B4-BE49-F238E27FC236}">
                <a16:creationId xmlns:a16="http://schemas.microsoft.com/office/drawing/2014/main" xmlns="" id="{1E32AB06-E22D-4221-8A90-60ED7A138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9" r="1" b="2199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710CACC2-0A65-4FFB-9480-62307DD3ADD6}"/>
              </a:ext>
            </a:extLst>
          </p:cNvPr>
          <p:cNvSpPr txBox="1"/>
          <p:nvPr/>
        </p:nvSpPr>
        <p:spPr>
          <a:xfrm>
            <a:off x="3438925" y="6478752"/>
            <a:ext cx="5074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Najpierw podbudowa teoretyczna a potem  praktyczna</a:t>
            </a:r>
          </a:p>
        </p:txBody>
      </p:sp>
    </p:spTree>
    <p:extLst>
      <p:ext uri="{BB962C8B-B14F-4D97-AF65-F5344CB8AC3E}">
        <p14:creationId xmlns:p14="http://schemas.microsoft.com/office/powerpoint/2010/main" val="30309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osoba, kobieta&#10;&#10;Opis wygenerowany przy wysokim poziomie pewności">
            <a:extLst>
              <a:ext uri="{FF2B5EF4-FFF2-40B4-BE49-F238E27FC236}">
                <a16:creationId xmlns:a16="http://schemas.microsoft.com/office/drawing/2014/main" xmlns="" id="{6F890B5C-B50D-49E9-AEC3-F54268C87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115" y="1149310"/>
            <a:ext cx="4580863" cy="461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1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1BB2176-EB64-403F-97E6-62F39882AF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0133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122DDB-DC79-4827-B7B1-DFFFDC9E3257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Maksymalne skupienie i za moment start</a:t>
            </a:r>
          </a:p>
        </p:txBody>
      </p:sp>
    </p:spTree>
    <p:extLst>
      <p:ext uri="{BB962C8B-B14F-4D97-AF65-F5344CB8AC3E}">
        <p14:creationId xmlns:p14="http://schemas.microsoft.com/office/powerpoint/2010/main" val="250058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śnieg, zewnętrzne, drzewo, jazda na nartach&#10;&#10;Opis wygenerowany automatycznie">
            <a:extLst>
              <a:ext uri="{FF2B5EF4-FFF2-40B4-BE49-F238E27FC236}">
                <a16:creationId xmlns:a16="http://schemas.microsoft.com/office/drawing/2014/main" xmlns="" id="{CC6D653E-8162-4B38-975C-54BD55FCDB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6" r="1" b="24637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26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28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B5019FA8-586C-4A36-B207-F09099DCC259}"/>
              </a:ext>
            </a:extLst>
          </p:cNvPr>
          <p:cNvSpPr txBox="1"/>
          <p:nvPr/>
        </p:nvSpPr>
        <p:spPr>
          <a:xfrm>
            <a:off x="2377381" y="6430050"/>
            <a:ext cx="7166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  Człowiek nie maszyna, trzeba kiedyś odpocząć</a:t>
            </a:r>
          </a:p>
        </p:txBody>
      </p:sp>
    </p:spTree>
    <p:extLst>
      <p:ext uri="{BB962C8B-B14F-4D97-AF65-F5344CB8AC3E}">
        <p14:creationId xmlns:p14="http://schemas.microsoft.com/office/powerpoint/2010/main" val="29138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C54F9B1-3BF8-4DB2-8F86-F2886E2CB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7" y="656281"/>
            <a:ext cx="10733903" cy="560172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A3247CAF-69EE-4C89-809A-9CEC634557A5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Wybiorę się dalej</a:t>
            </a:r>
          </a:p>
        </p:txBody>
      </p:sp>
    </p:spTree>
    <p:extLst>
      <p:ext uri="{BB962C8B-B14F-4D97-AF65-F5344CB8AC3E}">
        <p14:creationId xmlns:p14="http://schemas.microsoft.com/office/powerpoint/2010/main" val="96487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niebo, woda, zewnętrzne, łódź&#10;&#10;Opis wygenerowany automatycznie">
            <a:extLst>
              <a:ext uri="{FF2B5EF4-FFF2-40B4-BE49-F238E27FC236}">
                <a16:creationId xmlns:a16="http://schemas.microsoft.com/office/drawing/2014/main" xmlns="" id="{A8BEB51F-9CF7-4178-B8EA-68E00378DA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r="19088" b="1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1C43386C-17DC-4B9C-8104-7ACDD08D5094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Londyn to jest To!!!</a:t>
            </a:r>
          </a:p>
        </p:txBody>
      </p:sp>
    </p:spTree>
    <p:extLst>
      <p:ext uri="{BB962C8B-B14F-4D97-AF65-F5344CB8AC3E}">
        <p14:creationId xmlns:p14="http://schemas.microsoft.com/office/powerpoint/2010/main" val="187274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3E8C8A2-D2DA-42F8-84AA-AC5AB4251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6935" y="2"/>
            <a:ext cx="12231160" cy="6856215"/>
            <a:chOff x="-16934" y="0"/>
            <a:chExt cx="12231160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9A5D1FE1-4883-49B4-AD3E-D0A3F8DCE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F829EAE-7CB1-410F-BAF1-55BD6DC249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EA5F8CE-974F-4443-AB3C-4799C33230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4075D0C-1739-4729-A5C8-5C5707A942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DFD28A6-39F3-425F-8050-E5BF1B4523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9B347087-DEE1-4F23-8486-A2690AA195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4BB81AE-EE4A-4AA4-8941-104B6C9435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137" y="488142"/>
            <a:ext cx="11227443" cy="58832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prstClr val="white"/>
              </a:solidFill>
              <a:latin typeface="Garamond" panose="02020404030301010803"/>
            </a:endParaRPr>
          </a:p>
        </p:txBody>
      </p:sp>
      <p:pic>
        <p:nvPicPr>
          <p:cNvPr id="9" name="Obraz 9" descr="Obraz zawierający roślina, stół, wewnątrz, kwiat&#10;&#10;Opis wygenerowany przy bardzo wysokim poziomie pewności">
            <a:extLst>
              <a:ext uri="{FF2B5EF4-FFF2-40B4-BE49-F238E27FC236}">
                <a16:creationId xmlns:a16="http://schemas.microsoft.com/office/drawing/2014/main" xmlns="" id="{063B1160-E85B-4CBA-883C-6C6F9F0C5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/>
          </a:blip>
          <a:srcRect t="16158" r="1" b="1"/>
          <a:stretch/>
        </p:blipFill>
        <p:spPr>
          <a:xfrm>
            <a:off x="486137" y="488142"/>
            <a:ext cx="11227443" cy="588329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AA791FC-1AEF-4561-93B5-6B9E981BBB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21280" y="3594428"/>
            <a:ext cx="6949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AA2202F-2A68-464D-8E53-CEBE9303D8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B129734-DF6D-46B8-A0E0-4F178B3AD2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31" name="Rounded Rectangle 21">
              <a:extLst>
                <a:ext uri="{FF2B5EF4-FFF2-40B4-BE49-F238E27FC236}">
                  <a16:creationId xmlns:a16="http://schemas.microsoft.com/office/drawing/2014/main" xmlns="" id="{6A986578-4991-4E9B-94B7-056F6B09B7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257D0097-ACF2-46A6-804C-C5D55A188F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33" name="Rounded Rectangle 27">
              <a:extLst>
                <a:ext uri="{FF2B5EF4-FFF2-40B4-BE49-F238E27FC236}">
                  <a16:creationId xmlns:a16="http://schemas.microsoft.com/office/drawing/2014/main" xmlns="" id="{A71DA5EB-109A-4C2F-A093-7E5F6490BD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DA85B8CE-EB01-4DD0-8B39-D413503D77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820D83C-2A6F-40EA-9CB4-9BF1EE7E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403" y="1113699"/>
            <a:ext cx="8229600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7200" dirty="0" smtClean="0">
                <a:solidFill>
                  <a:schemeClr val="accent6">
                    <a:lumMod val="75000"/>
                  </a:schemeClr>
                </a:solidFill>
              </a:rPr>
              <a:t>ZOFIA G.</a:t>
            </a:r>
            <a:endParaRPr lang="en-US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8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EEE69958-DF89-4E3A-935B-878654F83AC5}"/>
              </a:ext>
            </a:extLst>
          </p:cNvPr>
          <p:cNvSpPr txBox="1"/>
          <p:nvPr/>
        </p:nvSpPr>
        <p:spPr>
          <a:xfrm>
            <a:off x="826852" y="1905506"/>
            <a:ext cx="10398868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800" b="1" dirty="0">
                <a:ln/>
                <a:solidFill>
                  <a:schemeClr val="accent3"/>
                </a:solidFill>
              </a:rPr>
              <a:t> </a:t>
            </a:r>
            <a:r>
              <a:rPr lang="pl-PL" sz="4800" b="1" dirty="0">
                <a:ln/>
                <a:solidFill>
                  <a:srgbClr val="00B050"/>
                </a:solidFill>
              </a:rPr>
              <a:t>Moją pasją są </a:t>
            </a:r>
            <a:r>
              <a:rPr lang="pl-PL" sz="4800" b="1" dirty="0" smtClean="0">
                <a:ln/>
                <a:solidFill>
                  <a:srgbClr val="00B050"/>
                </a:solidFill>
              </a:rPr>
              <a:t>przejażdżki </a:t>
            </a:r>
            <a:r>
              <a:rPr lang="pl-PL" sz="4800" b="1" dirty="0">
                <a:ln/>
                <a:solidFill>
                  <a:srgbClr val="00B050"/>
                </a:solidFill>
              </a:rPr>
              <a:t>rowerowe. Przy okazji zwiedzam ciekawe zakątki powiatu gliwickiego. Należę do Klubu Turystyki Rowerowej i Pieszej</a:t>
            </a:r>
          </a:p>
        </p:txBody>
      </p:sp>
    </p:spTree>
    <p:extLst>
      <p:ext uri="{BB962C8B-B14F-4D97-AF65-F5344CB8AC3E}">
        <p14:creationId xmlns:p14="http://schemas.microsoft.com/office/powerpoint/2010/main" val="34876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1F7AC351-5FCA-43A3-8AB3-494AC7DDEE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6" r="1" b="20772"/>
          <a:stretch/>
        </p:blipFill>
        <p:spPr>
          <a:xfrm>
            <a:off x="486137" y="488142"/>
            <a:ext cx="11227443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3088769A-D780-4787-A4DE-7FA4B8A88E11}"/>
              </a:ext>
            </a:extLst>
          </p:cNvPr>
          <p:cNvSpPr txBox="1"/>
          <p:nvPr/>
        </p:nvSpPr>
        <p:spPr>
          <a:xfrm>
            <a:off x="2973861" y="6492895"/>
            <a:ext cx="6241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Wytyczam nową trasę wycieczki rowerowej na tradycyjnej mapie</a:t>
            </a:r>
          </a:p>
        </p:txBody>
      </p:sp>
    </p:spTree>
    <p:extLst>
      <p:ext uri="{BB962C8B-B14F-4D97-AF65-F5344CB8AC3E}">
        <p14:creationId xmlns:p14="http://schemas.microsoft.com/office/powerpoint/2010/main" val="149951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1AE99D7E-86F7-4250-AC67-2AA1B1D44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08" y="654539"/>
            <a:ext cx="8323387" cy="554892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D05A9818-9F65-437A-AF1F-2C2A4CE8E1B1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Sprzęt gotowy do wyjazdu</a:t>
            </a:r>
          </a:p>
        </p:txBody>
      </p:sp>
    </p:spTree>
    <p:extLst>
      <p:ext uri="{BB962C8B-B14F-4D97-AF65-F5344CB8AC3E}">
        <p14:creationId xmlns:p14="http://schemas.microsoft.com/office/powerpoint/2010/main" val="470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20D63EC5-2DB8-40A5-914C-946860113C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2" r="1" b="1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791278D0-D415-4D11-B634-91DFBEA46E58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Pyskowice-skansen kolejowy</a:t>
            </a:r>
          </a:p>
        </p:txBody>
      </p:sp>
    </p:spTree>
    <p:extLst>
      <p:ext uri="{BB962C8B-B14F-4D97-AF65-F5344CB8AC3E}">
        <p14:creationId xmlns:p14="http://schemas.microsoft.com/office/powerpoint/2010/main" val="411463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mapa&#10;&#10;Opis wygenerowany automatycznie">
            <a:extLst>
              <a:ext uri="{FF2B5EF4-FFF2-40B4-BE49-F238E27FC236}">
                <a16:creationId xmlns:a16="http://schemas.microsoft.com/office/drawing/2014/main" xmlns="" id="{582867D4-2016-496B-B989-37CE0908F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72" y="686542"/>
            <a:ext cx="9090056" cy="548491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60A52C8F-28B2-480F-A031-42E2DBB51D18}"/>
              </a:ext>
            </a:extLst>
          </p:cNvPr>
          <p:cNvSpPr txBox="1"/>
          <p:nvPr/>
        </p:nvSpPr>
        <p:spPr>
          <a:xfrm>
            <a:off x="2146152" y="6488668"/>
            <a:ext cx="9360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Łatwiej wytyczyć trasę na </a:t>
            </a:r>
            <a:r>
              <a:rPr lang="pl-PL" dirty="0" err="1">
                <a:solidFill>
                  <a:schemeClr val="accent4">
                    <a:lumMod val="75000"/>
                  </a:schemeClr>
                </a:solidFill>
              </a:rPr>
              <a:t>google</a:t>
            </a:r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l-PL" dirty="0" err="1">
                <a:solidFill>
                  <a:schemeClr val="accent4">
                    <a:lumMod val="75000"/>
                  </a:schemeClr>
                </a:solidFill>
              </a:rPr>
              <a:t>maps</a:t>
            </a:r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. Przepraszam już odjeżdżam z moją  grupą.</a:t>
            </a:r>
          </a:p>
        </p:txBody>
      </p:sp>
    </p:spTree>
    <p:extLst>
      <p:ext uri="{BB962C8B-B14F-4D97-AF65-F5344CB8AC3E}">
        <p14:creationId xmlns:p14="http://schemas.microsoft.com/office/powerpoint/2010/main" val="157628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3E8C8A2-D2DA-42F8-84AA-AC5AB4251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6935" y="2"/>
            <a:ext cx="12231160" cy="6856215"/>
            <a:chOff x="-16934" y="0"/>
            <a:chExt cx="12231160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9A5D1FE1-4883-49B4-AD3E-D0A3F8DCE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F829EAE-7CB1-410F-BAF1-55BD6DC249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EA5F8CE-974F-4443-AB3C-4799C33230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4075D0C-1739-4729-A5C8-5C5707A942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DFD28A6-39F3-425F-8050-E5BF1B4523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9B347087-DEE1-4F23-8486-A2690AA195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4BB81AE-EE4A-4AA4-8941-104B6C9435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137" y="488142"/>
            <a:ext cx="11227443" cy="58832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prstClr val="white"/>
              </a:solidFill>
              <a:latin typeface="Garamond" panose="02020404030301010803"/>
            </a:endParaRPr>
          </a:p>
        </p:txBody>
      </p:sp>
      <p:pic>
        <p:nvPicPr>
          <p:cNvPr id="9" name="Obraz 9" descr="Obraz zawierający roślina, stół, wewnątrz, kwiat&#10;&#10;Opis wygenerowany przy bardzo wysokim poziomie pewności">
            <a:extLst>
              <a:ext uri="{FF2B5EF4-FFF2-40B4-BE49-F238E27FC236}">
                <a16:creationId xmlns:a16="http://schemas.microsoft.com/office/drawing/2014/main" xmlns="" id="{063B1160-E85B-4CBA-883C-6C6F9F0C5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/>
          </a:blip>
          <a:srcRect t="16158" r="1" b="1"/>
          <a:stretch/>
        </p:blipFill>
        <p:spPr>
          <a:xfrm>
            <a:off x="486137" y="488142"/>
            <a:ext cx="11227443" cy="588329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AA791FC-1AEF-4561-93B5-6B9E981BBB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21280" y="3594428"/>
            <a:ext cx="6949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AA2202F-2A68-464D-8E53-CEBE9303D8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B129734-DF6D-46B8-A0E0-4F178B3AD2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31" name="Rounded Rectangle 21">
              <a:extLst>
                <a:ext uri="{FF2B5EF4-FFF2-40B4-BE49-F238E27FC236}">
                  <a16:creationId xmlns:a16="http://schemas.microsoft.com/office/drawing/2014/main" xmlns="" id="{6A986578-4991-4E9B-94B7-056F6B09B7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257D0097-ACF2-46A6-804C-C5D55A188F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33" name="Rounded Rectangle 27">
              <a:extLst>
                <a:ext uri="{FF2B5EF4-FFF2-40B4-BE49-F238E27FC236}">
                  <a16:creationId xmlns:a16="http://schemas.microsoft.com/office/drawing/2014/main" xmlns="" id="{A71DA5EB-109A-4C2F-A093-7E5F6490BD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prstClr val="white"/>
                </a:solidFill>
                <a:latin typeface="Garamond" panose="02020404030301010803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DA85B8CE-EB01-4DD0-8B39-D413503D77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820D83C-2A6F-40EA-9CB4-9BF1EE7E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403" y="1113699"/>
            <a:ext cx="8229600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7200" dirty="0" smtClean="0">
                <a:solidFill>
                  <a:schemeClr val="accent6">
                    <a:lumMod val="75000"/>
                  </a:schemeClr>
                </a:solidFill>
              </a:rPr>
              <a:t>ZOFIA K.</a:t>
            </a:r>
            <a:endParaRPr lang="en-US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EEE69958-DF89-4E3A-935B-878654F83AC5}"/>
              </a:ext>
            </a:extLst>
          </p:cNvPr>
          <p:cNvSpPr txBox="1"/>
          <p:nvPr/>
        </p:nvSpPr>
        <p:spPr>
          <a:xfrm>
            <a:off x="803406" y="1905506"/>
            <a:ext cx="10398868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800" b="1" dirty="0">
                <a:ln/>
                <a:solidFill>
                  <a:schemeClr val="accent3"/>
                </a:solidFill>
              </a:rPr>
              <a:t> </a:t>
            </a:r>
            <a:r>
              <a:rPr lang="pl-PL" sz="4800" b="1" dirty="0">
                <a:ln/>
                <a:solidFill>
                  <a:srgbClr val="00B050"/>
                </a:solidFill>
              </a:rPr>
              <a:t>Zainteresowania jazda konna, uprawa ogrodu a w nim kwiaty, krzewy, drzewa.</a:t>
            </a:r>
          </a:p>
          <a:p>
            <a:pPr algn="ctr"/>
            <a:r>
              <a:rPr lang="pl-PL" sz="4800" b="1" dirty="0">
                <a:ln/>
                <a:solidFill>
                  <a:srgbClr val="00B050"/>
                </a:solidFill>
              </a:rPr>
              <a:t>Po za tym dobra książka, spacer i zwiedzanie</a:t>
            </a:r>
          </a:p>
        </p:txBody>
      </p:sp>
    </p:spTree>
    <p:extLst>
      <p:ext uri="{BB962C8B-B14F-4D97-AF65-F5344CB8AC3E}">
        <p14:creationId xmlns:p14="http://schemas.microsoft.com/office/powerpoint/2010/main" val="36455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E3B25BF-BBB9-4302-8BB4-C38D45D48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83" y="877760"/>
            <a:ext cx="4403434" cy="510248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4C656DE-C069-4C9C-99EB-DA5250BB39A8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Przystojniak</a:t>
            </a:r>
          </a:p>
        </p:txBody>
      </p:sp>
    </p:spTree>
    <p:extLst>
      <p:ext uri="{BB962C8B-B14F-4D97-AF65-F5344CB8AC3E}">
        <p14:creationId xmlns:p14="http://schemas.microsoft.com/office/powerpoint/2010/main" val="119057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8322DE0-4022-42CD-B58F-81E0626E4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826008"/>
            <a:ext cx="7802880" cy="520598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B845FFAB-7504-42E4-8C1E-1F4582C283C2}"/>
              </a:ext>
            </a:extLst>
          </p:cNvPr>
          <p:cNvSpPr txBox="1"/>
          <p:nvPr/>
        </p:nvSpPr>
        <p:spPr>
          <a:xfrm>
            <a:off x="3953933" y="6434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Co  za arystokratyczne towarzystwo</a:t>
            </a:r>
          </a:p>
        </p:txBody>
      </p:sp>
    </p:spTree>
    <p:extLst>
      <p:ext uri="{BB962C8B-B14F-4D97-AF65-F5344CB8AC3E}">
        <p14:creationId xmlns:p14="http://schemas.microsoft.com/office/powerpoint/2010/main" val="151452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17FF444-7CA2-403C-9FEC-C53949BF3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44" y="647403"/>
            <a:ext cx="8450317" cy="5281448"/>
          </a:xfrm>
          <a:prstGeom prst="rect">
            <a:avLst/>
          </a:prstGeom>
        </p:spPr>
      </p:pic>
      <p:sp>
        <p:nvSpPr>
          <p:cNvPr id="7" name="Dymek mowy: prostokąt z zaokrąglonymi rogami 6">
            <a:extLst>
              <a:ext uri="{FF2B5EF4-FFF2-40B4-BE49-F238E27FC236}">
                <a16:creationId xmlns:a16="http://schemas.microsoft.com/office/drawing/2014/main" xmlns="" id="{8AE54931-D210-4DBC-8B18-74935B55CFFC}"/>
              </a:ext>
            </a:extLst>
          </p:cNvPr>
          <p:cNvSpPr/>
          <p:nvPr/>
        </p:nvSpPr>
        <p:spPr>
          <a:xfrm>
            <a:off x="6790092" y="2884474"/>
            <a:ext cx="1729947" cy="80730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Czas kończyć i wracać  do domu</a:t>
            </a:r>
          </a:p>
        </p:txBody>
      </p:sp>
    </p:spTree>
    <p:extLst>
      <p:ext uri="{BB962C8B-B14F-4D97-AF65-F5344CB8AC3E}">
        <p14:creationId xmlns:p14="http://schemas.microsoft.com/office/powerpoint/2010/main" val="76870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CEFD6C1A-50D0-4015-BC46-E3FFF7A4E5BA}"/>
              </a:ext>
            </a:extLst>
          </p:cNvPr>
          <p:cNvSpPr txBox="1"/>
          <p:nvPr/>
        </p:nvSpPr>
        <p:spPr>
          <a:xfrm>
            <a:off x="2175933" y="1802642"/>
            <a:ext cx="78401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00B050"/>
                </a:solidFill>
              </a:rPr>
              <a:t>Animację opracowano na podstawie burzy mózgów w grupie 43.PYS.VI/15 w Pyskowicach </a:t>
            </a:r>
          </a:p>
        </p:txBody>
      </p:sp>
    </p:spTree>
    <p:extLst>
      <p:ext uri="{BB962C8B-B14F-4D97-AF65-F5344CB8AC3E}">
        <p14:creationId xmlns:p14="http://schemas.microsoft.com/office/powerpoint/2010/main" val="18621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A4A2A461-625E-4F89-ADCC-AB29E4280640}"/>
              </a:ext>
            </a:extLst>
          </p:cNvPr>
          <p:cNvSpPr txBox="1"/>
          <p:nvPr/>
        </p:nvSpPr>
        <p:spPr>
          <a:xfrm>
            <a:off x="1498600" y="1120676"/>
            <a:ext cx="90678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00B050"/>
                </a:solidFill>
              </a:rPr>
              <a:t>Dziękujemy wszystkim, którzy pracują na rzecz projektu Śląska Akademia Senior@ </a:t>
            </a:r>
          </a:p>
          <a:p>
            <a:endParaRPr lang="pl-PL" sz="5400" dirty="0"/>
          </a:p>
        </p:txBody>
      </p:sp>
    </p:spTree>
    <p:extLst>
      <p:ext uri="{BB962C8B-B14F-4D97-AF65-F5344CB8AC3E}">
        <p14:creationId xmlns:p14="http://schemas.microsoft.com/office/powerpoint/2010/main" val="428375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12" y="722376"/>
            <a:ext cx="7754112" cy="540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5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pomieszczenie, kasyno, scena&#10;&#10;Opis wygenerowany automatycznie">
            <a:extLst>
              <a:ext uri="{FF2B5EF4-FFF2-40B4-BE49-F238E27FC236}">
                <a16:creationId xmlns:a16="http://schemas.microsoft.com/office/drawing/2014/main" xmlns="" id="{A174ABBA-954E-4432-9C92-5949BB885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021" y="2455068"/>
            <a:ext cx="6379957" cy="194786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139700">
              <a:srgbClr val="00B0F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28992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/>
      </p:transition>
    </mc:Choice>
    <mc:Fallback xmlns="">
      <p:transition advClick="0" advTm="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Chalk Album">
      <a:dk1>
        <a:srgbClr val="000000"/>
      </a:dk1>
      <a:lt1>
        <a:sysClr val="window" lastClr="FFFFFF"/>
      </a:lt1>
      <a:dk2>
        <a:srgbClr val="454545"/>
      </a:dk2>
      <a:lt2>
        <a:srgbClr val="E6E6E6"/>
      </a:lt2>
      <a:accent1>
        <a:srgbClr val="A1F66D"/>
      </a:accent1>
      <a:accent2>
        <a:srgbClr val="FFCF54"/>
      </a:accent2>
      <a:accent3>
        <a:srgbClr val="35C9D8"/>
      </a:accent3>
      <a:accent4>
        <a:srgbClr val="F85934"/>
      </a:accent4>
      <a:accent5>
        <a:srgbClr val="DA75E5"/>
      </a:accent5>
      <a:accent6>
        <a:srgbClr val="FE8C2E"/>
      </a:accent6>
      <a:hlink>
        <a:srgbClr val="35C9D8"/>
      </a:hlink>
      <a:folHlink>
        <a:srgbClr val="BFBFBF"/>
      </a:folHlink>
    </a:clrScheme>
    <a:fontScheme name="Courier New">
      <a:majorFont>
        <a:latin typeface="Courier New"/>
        <a:ea typeface=""/>
        <a:cs typeface=""/>
      </a:majorFont>
      <a:minorFont>
        <a:latin typeface="Courier N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alk Album">
      <a:dk1>
        <a:srgbClr val="000000"/>
      </a:dk1>
      <a:lt1>
        <a:sysClr val="window" lastClr="FFFFFF"/>
      </a:lt1>
      <a:dk2>
        <a:srgbClr val="454545"/>
      </a:dk2>
      <a:lt2>
        <a:srgbClr val="E6E6E6"/>
      </a:lt2>
      <a:accent1>
        <a:srgbClr val="A1F66D"/>
      </a:accent1>
      <a:accent2>
        <a:srgbClr val="FFCF54"/>
      </a:accent2>
      <a:accent3>
        <a:srgbClr val="35C9D8"/>
      </a:accent3>
      <a:accent4>
        <a:srgbClr val="F85934"/>
      </a:accent4>
      <a:accent5>
        <a:srgbClr val="DA75E5"/>
      </a:accent5>
      <a:accent6>
        <a:srgbClr val="FE8C2E"/>
      </a:accent6>
      <a:hlink>
        <a:srgbClr val="35C9D8"/>
      </a:hlink>
      <a:folHlink>
        <a:srgbClr val="BFBFBF"/>
      </a:folHlink>
    </a:clrScheme>
    <a:fontScheme name="Courier New">
      <a:majorFont>
        <a:latin typeface="Courier New"/>
        <a:ea typeface=""/>
        <a:cs typeface=""/>
      </a:majorFont>
      <a:minorFont>
        <a:latin typeface="Courier N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926C5D-6CF9-43E0-BF0F-33D659257520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71EBD0E-EF67-4B4D-A994-754F9F609F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4DD748-0507-4B4F-9BB9-7A4440DEB6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486</Words>
  <Application>Microsoft Office PowerPoint</Application>
  <PresentationFormat>Panoramiczny</PresentationFormat>
  <Paragraphs>98</Paragraphs>
  <Slides>99</Slides>
  <Notes>3</Notes>
  <HiddenSlides>1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99</vt:i4>
      </vt:variant>
    </vt:vector>
  </HeadingPairs>
  <TitlesOfParts>
    <vt:vector size="103" baseType="lpstr">
      <vt:lpstr>Arial</vt:lpstr>
      <vt:lpstr>Courier New</vt:lpstr>
      <vt:lpstr>Garamond</vt:lpstr>
      <vt:lpstr>Organiczny</vt:lpstr>
      <vt:lpstr>ŚLĄSKA AKADEMIA SENIOR@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ANNA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BARBARA</vt:lpstr>
      <vt:lpstr>Prezentacja programu PowerPoint</vt:lpstr>
      <vt:lpstr>Prezentacja programu PowerPoint</vt:lpstr>
      <vt:lpstr>Prezentacja programu PowerPoint</vt:lpstr>
      <vt:lpstr>DANUTA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KATARZYNA</vt:lpstr>
      <vt:lpstr>Prezentacja programu PowerPoint</vt:lpstr>
      <vt:lpstr>Prezentacja programu PowerPoint</vt:lpstr>
      <vt:lpstr>Prezentacja programu PowerPoint</vt:lpstr>
      <vt:lpstr>TERESA O.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TERESA P.</vt:lpstr>
      <vt:lpstr>Prezentacja programu PowerPoint</vt:lpstr>
      <vt:lpstr>Prezentacja programu PowerPoint</vt:lpstr>
      <vt:lpstr>Prezentacja programu PowerPoint</vt:lpstr>
      <vt:lpstr>Prezentacja programu PowerPoint</vt:lpstr>
      <vt:lpstr>WANDA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ZOFIA G.</vt:lpstr>
      <vt:lpstr>Prezentacja programu PowerPoint</vt:lpstr>
      <vt:lpstr>Prezentacja programu PowerPoint</vt:lpstr>
      <vt:lpstr>Prezentacja programu PowerPoint</vt:lpstr>
      <vt:lpstr>Prezentacja programu PowerPoint</vt:lpstr>
      <vt:lpstr>ZOFIA K.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2019-02-19T13:36:16Z</dcterms:created>
  <dcterms:modified xsi:type="dcterms:W3CDTF">2019-02-28T10:24:12Z</dcterms:modified>
</cp:coreProperties>
</file>