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0080625" cy="7559675"/>
  <p:notesSz cx="7559675" cy="10691813"/>
  <p:embeddedFontLst>
    <p:embeddedFont>
      <p:font typeface="Trebuchet MS" panose="020B0603020202020204" pitchFamily="34" charset="0"/>
      <p:regular r:id="rId24"/>
      <p:bold r:id="rId25"/>
      <p:italic r:id="rId26"/>
      <p:boldItalic r:id="rId27"/>
    </p:embeddedFont>
    <p:embeddedFont>
      <p:font typeface="Corbel" panose="020B050302020402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3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1262" y="41"/>
      </p:cViewPr>
      <p:guideLst>
        <p:guide orient="horz" pos="153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:notes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640" y="812880"/>
            <a:ext cx="5345280" cy="400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3" name="Google Shape;143;p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640" y="812880"/>
            <a:ext cx="5345280" cy="400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1" name="Google Shape;211;p1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/>
              <a:t>p. Regina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6c88b1b910_1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400" cy="400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6c88b1b910_10_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6c88b1b910_10_2:notes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c308522ff_0_0:notes"/>
          <p:cNvSpPr txBox="1"/>
          <p:nvPr/>
        </p:nvSpPr>
        <p:spPr>
          <a:xfrm>
            <a:off x="4278960" y="10157400"/>
            <a:ext cx="3280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6c308522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640" y="812880"/>
            <a:ext cx="5345400" cy="400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9" name="Google Shape;229;g6c308522ff_0_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/>
              <a:t>p. Janina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c308522ff_0_6:notes"/>
          <p:cNvSpPr txBox="1"/>
          <p:nvPr/>
        </p:nvSpPr>
        <p:spPr>
          <a:xfrm>
            <a:off x="4278960" y="10157400"/>
            <a:ext cx="3280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g6c308522f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640" y="812880"/>
            <a:ext cx="5345400" cy="400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8" name="Google Shape;238;g6c308522ff_0_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/>
              <a:t>p. Elżbieta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:notes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6" name="Google Shape;246;p1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/>
              <a:t>p. Ania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:notes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5" name="Google Shape;255;p1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/>
              <a:t>p. Zbigniew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6c88b1b910_1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6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6c88b1b910_16_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g6c88b1b910_16_0:notes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6c88b1b910_9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6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6c88b1b910_9_7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6c88b1b910_9_7:notes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:notes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640" y="812880"/>
            <a:ext cx="5345280" cy="400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9" name="Google Shape;279;p1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/>
              <a:t>P. Jola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6c308522ff_0_16:notes"/>
          <p:cNvSpPr txBox="1"/>
          <p:nvPr/>
        </p:nvSpPr>
        <p:spPr>
          <a:xfrm>
            <a:off x="4278960" y="10157400"/>
            <a:ext cx="3280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6c308522f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640" y="812880"/>
            <a:ext cx="5345400" cy="400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Google Shape;286;g6c308522ff_0_1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/>
              <a:t>p. Jan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6c88b1b910_9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400" cy="400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6c88b1b910_9_1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6c88b1b910_9_14:notes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20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640" y="812880"/>
            <a:ext cx="5345280" cy="400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2" name="Google Shape;162;p5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640" y="812880"/>
            <a:ext cx="5345280" cy="400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0" name="Google Shape;170;p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640" y="812880"/>
            <a:ext cx="5345280" cy="400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8" name="Google Shape;178;p7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/>
              <a:t>p. Czesława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6c88b1b910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400" cy="400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6c88b1b910_2_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6c88b1b910_2_2:notes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3" name="Google Shape;193;p8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/>
              <a:t>p. Halina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640" y="812880"/>
            <a:ext cx="5345280" cy="400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/>
              <a:t>p. Krystyna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2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body" idx="2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body" idx="3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body" idx="4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body" idx="2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3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body" idx="4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body" idx="5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body" idx="6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body" idx="2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3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4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2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subTitle" idx="1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body" idx="2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body" idx="3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body" idx="2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body" idx="3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body" idx="2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body" idx="3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body" idx="2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body" idx="2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body" idx="3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body" idx="4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body" idx="5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6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2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3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2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3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body" idx="2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3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-9360" y="-9360"/>
            <a:ext cx="10109160" cy="7578360"/>
            <a:chOff x="-9360" y="-9360"/>
            <a:chExt cx="10109160" cy="7578360"/>
          </a:xfrm>
        </p:grpSpPr>
        <p:sp>
          <p:nvSpPr>
            <p:cNvPr id="11" name="Google Shape;11;p1"/>
            <p:cNvSpPr/>
            <p:nvPr/>
          </p:nvSpPr>
          <p:spPr>
            <a:xfrm>
              <a:off x="-9360" y="4423680"/>
              <a:ext cx="504000" cy="3145320"/>
            </a:xfrm>
            <a:custGeom>
              <a:avLst/>
              <a:gdLst/>
              <a:ahLst/>
              <a:cxnLst/>
              <a:rect l="l" t="t" r="r" b="b"/>
              <a:pathLst>
                <a:path w="457200" h="2853267" extrusionOk="0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rgbClr val="90C226">
                <a:alpha val="8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" name="Google Shape;12;p1"/>
            <p:cNvCxnSpPr/>
            <p:nvPr/>
          </p:nvCxnSpPr>
          <p:spPr>
            <a:xfrm rot="10800000" flipH="1">
              <a:off x="5656320" y="4602960"/>
              <a:ext cx="4434840" cy="295704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3" name="Google Shape;13;p1"/>
            <p:cNvCxnSpPr/>
            <p:nvPr/>
          </p:nvCxnSpPr>
          <p:spPr>
            <a:xfrm>
              <a:off x="7764120" y="0"/>
              <a:ext cx="1344600" cy="7560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14" name="Google Shape;14;p1"/>
            <p:cNvSpPr/>
            <p:nvPr/>
          </p:nvSpPr>
          <p:spPr>
            <a:xfrm>
              <a:off x="7597800" y="0"/>
              <a:ext cx="2502000" cy="7569000"/>
            </a:xfrm>
            <a:custGeom>
              <a:avLst/>
              <a:gdLst/>
              <a:ahLst/>
              <a:cxnLst/>
              <a:rect l="l" t="t" r="r" b="b"/>
              <a:pathLst>
                <a:path w="2271889" h="6866466" extrusionOk="0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rgbClr val="90C226">
                <a:alpha val="2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7943040" y="-9360"/>
              <a:ext cx="2147760" cy="7569000"/>
            </a:xfrm>
            <a:custGeom>
              <a:avLst/>
              <a:gdLst/>
              <a:ahLst/>
              <a:cxnLst/>
              <a:rect l="l" t="t" r="r" b="b"/>
              <a:pathLst>
                <a:path w="1950155" h="6866467" extrusionOk="0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7317720" y="4321080"/>
              <a:ext cx="2770920" cy="3238560"/>
            </a:xfrm>
            <a:custGeom>
              <a:avLst/>
              <a:gdLst/>
              <a:ahLst/>
              <a:cxnLst/>
              <a:rect l="l" t="t" r="r" b="b"/>
              <a:pathLst>
                <a:path w="3259667" h="3810000" extrusionOk="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rgbClr val="54A021">
                <a:alpha val="7176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7728480" y="-9360"/>
              <a:ext cx="2362320" cy="7569000"/>
            </a:xfrm>
            <a:custGeom>
              <a:avLst/>
              <a:gdLst/>
              <a:ahLst/>
              <a:cxnLst/>
              <a:rect l="l" t="t" r="r" b="b"/>
              <a:pathLst>
                <a:path w="2853267" h="6866467" extrusionOk="0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69803"/>
              </a:srgbClr>
            </a:solidFill>
            <a:ln>
              <a:noFill/>
            </a:ln>
          </p:spPr>
        </p:sp>
        <p:sp>
          <p:nvSpPr>
            <p:cNvPr id="18" name="Google Shape;18;p1"/>
            <p:cNvSpPr/>
            <p:nvPr/>
          </p:nvSpPr>
          <p:spPr>
            <a:xfrm>
              <a:off x="9145440" y="-9360"/>
              <a:ext cx="945360" cy="7569000"/>
            </a:xfrm>
            <a:custGeom>
              <a:avLst/>
              <a:gdLst/>
              <a:ahLst/>
              <a:cxnLst/>
              <a:rect l="l" t="t" r="r" b="b"/>
              <a:pathLst>
                <a:path w="1286933" h="6866467" extrusionOk="0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C0E474">
                <a:alpha val="6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8904600" y="-9360"/>
              <a:ext cx="1176120" cy="7569000"/>
            </a:xfrm>
            <a:custGeom>
              <a:avLst/>
              <a:gdLst/>
              <a:ahLst/>
              <a:cxnLst/>
              <a:rect l="l" t="t" r="r" b="b"/>
              <a:pathLst>
                <a:path w="1272822" h="6866467" extrusionOk="0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8885880" y="5394600"/>
              <a:ext cx="1206000" cy="2165400"/>
            </a:xfrm>
            <a:custGeom>
              <a:avLst/>
              <a:gdLst/>
              <a:ahLst/>
              <a:cxnLst/>
              <a:rect l="l" t="t" r="r" b="b"/>
              <a:pathLst>
                <a:path w="1820333" h="3268133" extrusionOk="0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1"/>
          <p:cNvSpPr txBox="1">
            <a:spLocks noGrp="1"/>
          </p:cNvSpPr>
          <p:nvPr>
            <p:ph type="dt" idx="10"/>
          </p:nvPr>
        </p:nvSpPr>
        <p:spPr>
          <a:xfrm>
            <a:off x="5959080" y="6659640"/>
            <a:ext cx="754200" cy="40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1"/>
          <p:cNvSpPr txBox="1">
            <a:spLocks noGrp="1"/>
          </p:cNvSpPr>
          <p:nvPr>
            <p:ph type="ftr" idx="11"/>
          </p:nvPr>
        </p:nvSpPr>
        <p:spPr>
          <a:xfrm>
            <a:off x="672120" y="6659640"/>
            <a:ext cx="5096520" cy="40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1"/>
          <p:cNvSpPr txBox="1">
            <a:spLocks noGrp="1"/>
          </p:cNvSpPr>
          <p:nvPr>
            <p:ph type="sldNum" idx="12"/>
          </p:nvPr>
        </p:nvSpPr>
        <p:spPr>
          <a:xfrm>
            <a:off x="7104960" y="6659640"/>
            <a:ext cx="565200" cy="40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989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989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989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989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989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989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989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989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989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" name="Google Shape;24;p1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5" name="Google Shape;25;p1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14"/>
          <p:cNvGrpSpPr/>
          <p:nvPr/>
        </p:nvGrpSpPr>
        <p:grpSpPr>
          <a:xfrm>
            <a:off x="-9360" y="-9360"/>
            <a:ext cx="10109160" cy="7578360"/>
            <a:chOff x="-9360" y="-9360"/>
            <a:chExt cx="10109160" cy="7578360"/>
          </a:xfrm>
        </p:grpSpPr>
        <p:sp>
          <p:nvSpPr>
            <p:cNvPr id="76" name="Google Shape;76;p14"/>
            <p:cNvSpPr/>
            <p:nvPr/>
          </p:nvSpPr>
          <p:spPr>
            <a:xfrm>
              <a:off x="-9360" y="4423680"/>
              <a:ext cx="504000" cy="3145320"/>
            </a:xfrm>
            <a:custGeom>
              <a:avLst/>
              <a:gdLst/>
              <a:ahLst/>
              <a:cxnLst/>
              <a:rect l="l" t="t" r="r" b="b"/>
              <a:pathLst>
                <a:path w="457200" h="2853267" extrusionOk="0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rgbClr val="90C226">
                <a:alpha val="8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7" name="Google Shape;77;p14"/>
            <p:cNvCxnSpPr/>
            <p:nvPr/>
          </p:nvCxnSpPr>
          <p:spPr>
            <a:xfrm rot="10800000" flipH="1">
              <a:off x="5656320" y="4602960"/>
              <a:ext cx="4434840" cy="295704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8" name="Google Shape;78;p14"/>
            <p:cNvCxnSpPr/>
            <p:nvPr/>
          </p:nvCxnSpPr>
          <p:spPr>
            <a:xfrm>
              <a:off x="7764120" y="0"/>
              <a:ext cx="1344600" cy="7560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79" name="Google Shape;79;p14"/>
            <p:cNvSpPr/>
            <p:nvPr/>
          </p:nvSpPr>
          <p:spPr>
            <a:xfrm>
              <a:off x="7597800" y="0"/>
              <a:ext cx="2502000" cy="7569000"/>
            </a:xfrm>
            <a:custGeom>
              <a:avLst/>
              <a:gdLst/>
              <a:ahLst/>
              <a:cxnLst/>
              <a:rect l="l" t="t" r="r" b="b"/>
              <a:pathLst>
                <a:path w="2271889" h="6866466" extrusionOk="0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rgbClr val="90C226">
                <a:alpha val="2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7943040" y="-9360"/>
              <a:ext cx="2147760" cy="7569000"/>
            </a:xfrm>
            <a:custGeom>
              <a:avLst/>
              <a:gdLst/>
              <a:ahLst/>
              <a:cxnLst/>
              <a:rect l="l" t="t" r="r" b="b"/>
              <a:pathLst>
                <a:path w="1950155" h="6866467" extrusionOk="0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7317720" y="4321080"/>
              <a:ext cx="2770920" cy="3238560"/>
            </a:xfrm>
            <a:custGeom>
              <a:avLst/>
              <a:gdLst/>
              <a:ahLst/>
              <a:cxnLst/>
              <a:rect l="l" t="t" r="r" b="b"/>
              <a:pathLst>
                <a:path w="3259667" h="3810000" extrusionOk="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rgbClr val="54A021">
                <a:alpha val="7176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7728480" y="-9360"/>
              <a:ext cx="2362320" cy="7569000"/>
            </a:xfrm>
            <a:custGeom>
              <a:avLst/>
              <a:gdLst/>
              <a:ahLst/>
              <a:cxnLst/>
              <a:rect l="l" t="t" r="r" b="b"/>
              <a:pathLst>
                <a:path w="2853267" h="6866467" extrusionOk="0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69803"/>
              </a:srgbClr>
            </a:solidFill>
            <a:ln>
              <a:noFill/>
            </a:ln>
          </p:spPr>
        </p:sp>
        <p:sp>
          <p:nvSpPr>
            <p:cNvPr id="83" name="Google Shape;83;p14"/>
            <p:cNvSpPr/>
            <p:nvPr/>
          </p:nvSpPr>
          <p:spPr>
            <a:xfrm>
              <a:off x="9145440" y="-9360"/>
              <a:ext cx="945360" cy="7569000"/>
            </a:xfrm>
            <a:custGeom>
              <a:avLst/>
              <a:gdLst/>
              <a:ahLst/>
              <a:cxnLst/>
              <a:rect l="l" t="t" r="r" b="b"/>
              <a:pathLst>
                <a:path w="1286933" h="6866467" extrusionOk="0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C0E474">
                <a:alpha val="6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8904600" y="-9360"/>
              <a:ext cx="1176120" cy="7569000"/>
            </a:xfrm>
            <a:custGeom>
              <a:avLst/>
              <a:gdLst/>
              <a:ahLst/>
              <a:cxnLst/>
              <a:rect l="l" t="t" r="r" b="b"/>
              <a:pathLst>
                <a:path w="1272822" h="6866467" extrusionOk="0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8885880" y="5394600"/>
              <a:ext cx="1206000" cy="2165400"/>
            </a:xfrm>
            <a:custGeom>
              <a:avLst/>
              <a:gdLst/>
              <a:ahLst/>
              <a:cxnLst/>
              <a:rect l="l" t="t" r="r" b="b"/>
              <a:pathLst>
                <a:path w="1820333" h="3268133" extrusionOk="0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>
            <a:off x="672120" y="672120"/>
            <a:ext cx="6998040" cy="145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title" idx="2"/>
          </p:nvPr>
        </p:nvSpPr>
        <p:spPr>
          <a:xfrm>
            <a:off x="672120" y="2381760"/>
            <a:ext cx="6998040" cy="427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dt" idx="10"/>
          </p:nvPr>
        </p:nvSpPr>
        <p:spPr>
          <a:xfrm>
            <a:off x="5959080" y="6659640"/>
            <a:ext cx="754200" cy="40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ftr" idx="11"/>
          </p:nvPr>
        </p:nvSpPr>
        <p:spPr>
          <a:xfrm>
            <a:off x="672120" y="6659640"/>
            <a:ext cx="5096520" cy="40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ldNum" idx="12"/>
          </p:nvPr>
        </p:nvSpPr>
        <p:spPr>
          <a:xfrm>
            <a:off x="7104960" y="6659640"/>
            <a:ext cx="565200" cy="40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989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989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989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989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989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989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989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989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989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bppyskowice.wixsite.com/utwpyskowic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hyperlink" Target="https://www.bibliotekapyskowice.pl/" TargetMode="External"/><Relationship Id="rId4" Type="http://schemas.openxmlformats.org/officeDocument/2006/relationships/hyperlink" Target="https://secure.gravatar.com/blavatar/48238b8e887f561b2aa031204ddac3c2?s=20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/>
          <p:nvPr/>
        </p:nvSpPr>
        <p:spPr>
          <a:xfrm>
            <a:off x="0" y="249120"/>
            <a:ext cx="9072720" cy="136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970">
                <a:solidFill>
                  <a:srgbClr val="90C226"/>
                </a:solidFill>
                <a:latin typeface="Corbel"/>
                <a:ea typeface="Corbel"/>
                <a:cs typeface="Corbel"/>
                <a:sym typeface="Corbel"/>
              </a:rPr>
              <a:t>  </a:t>
            </a:r>
            <a:r>
              <a:rPr lang="pl-PL" sz="3970" b="0" i="0" u="none" strike="noStrike" cap="none">
                <a:solidFill>
                  <a:srgbClr val="90C226"/>
                </a:solidFill>
                <a:latin typeface="Corbel"/>
                <a:ea typeface="Corbel"/>
                <a:cs typeface="Corbel"/>
                <a:sym typeface="Corbel"/>
              </a:rPr>
              <a:t>UNIWERSYTET TRZECIEGO WIEKU</a:t>
            </a:r>
            <a:endParaRPr sz="3970">
              <a:solidFill>
                <a:srgbClr val="90C226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970">
                <a:solidFill>
                  <a:srgbClr val="90C226"/>
                </a:solidFill>
                <a:latin typeface="Corbel"/>
                <a:ea typeface="Corbel"/>
                <a:cs typeface="Corbel"/>
                <a:sym typeface="Corbel"/>
              </a:rPr>
              <a:t>                          </a:t>
            </a:r>
            <a:r>
              <a:rPr lang="pl-PL" sz="3970" b="0" i="0" u="none" strike="noStrike" cap="none">
                <a:solidFill>
                  <a:srgbClr val="90C226"/>
                </a:solidFill>
                <a:latin typeface="Corbel"/>
                <a:ea typeface="Corbel"/>
                <a:cs typeface="Corbel"/>
                <a:sym typeface="Corbel"/>
              </a:rPr>
              <a:t>w  Pyskowicach </a:t>
            </a:r>
            <a:endParaRPr sz="397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2360" y="2607840"/>
            <a:ext cx="2902321" cy="2852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6"/>
          <p:cNvSpPr txBox="1"/>
          <p:nvPr/>
        </p:nvSpPr>
        <p:spPr>
          <a:xfrm>
            <a:off x="0" y="301680"/>
            <a:ext cx="907272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80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EDUKACJA - nauka j</a:t>
            </a:r>
            <a:r>
              <a:rPr lang="pl-PL" sz="38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ęzyków obcych</a:t>
            </a:r>
            <a:endParaRPr sz="3800" i="0" u="none" strike="noStrike" cap="none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4" name="Google Shape;214;p36"/>
          <p:cNvSpPr txBox="1"/>
          <p:nvPr/>
        </p:nvSpPr>
        <p:spPr>
          <a:xfrm>
            <a:off x="1361325" y="2570070"/>
            <a:ext cx="9072600" cy="49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78000" marR="0" lvl="0" indent="-3780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90C226"/>
              </a:buClr>
              <a:buSzPts val="896"/>
              <a:buFont typeface="Noto Sans Symbols"/>
              <a:buChar char="●"/>
            </a:pPr>
            <a:endParaRPr sz="199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3025" y="1218875"/>
            <a:ext cx="5697050" cy="326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6"/>
          <p:cNvPicPr preferRelativeResize="0"/>
          <p:nvPr/>
        </p:nvPicPr>
        <p:blipFill rotWithShape="1">
          <a:blip r:embed="rId4">
            <a:alphaModFix/>
          </a:blip>
          <a:srcRect l="15587" t="20016" r="3812" b="4874"/>
          <a:stretch/>
        </p:blipFill>
        <p:spPr>
          <a:xfrm>
            <a:off x="82200" y="4642650"/>
            <a:ext cx="5382149" cy="282117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6"/>
          <p:cNvSpPr txBox="1"/>
          <p:nvPr/>
        </p:nvSpPr>
        <p:spPr>
          <a:xfrm>
            <a:off x="666175" y="1123000"/>
            <a:ext cx="3633900" cy="33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latin typeface="Trebuchet MS"/>
                <a:ea typeface="Trebuchet MS"/>
                <a:cs typeface="Trebuchet MS"/>
                <a:sym typeface="Trebuchet MS"/>
              </a:rPr>
              <a:t>nauka języka niemieckiego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800" y="4068800"/>
            <a:ext cx="6227302" cy="328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2250" y="463425"/>
            <a:ext cx="6138624" cy="345297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7"/>
          <p:cNvSpPr txBox="1"/>
          <p:nvPr/>
        </p:nvSpPr>
        <p:spPr>
          <a:xfrm flipH="1">
            <a:off x="1071625" y="463425"/>
            <a:ext cx="2317200" cy="3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latin typeface="Trebuchet MS"/>
                <a:ea typeface="Trebuchet MS"/>
                <a:cs typeface="Trebuchet MS"/>
                <a:sym typeface="Trebuchet MS"/>
              </a:rPr>
              <a:t>nauka języka angielskiego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8"/>
          <p:cNvSpPr txBox="1"/>
          <p:nvPr/>
        </p:nvSpPr>
        <p:spPr>
          <a:xfrm>
            <a:off x="304800" y="301680"/>
            <a:ext cx="9072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97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EDUKACJA - kurs komputerowy</a:t>
            </a:r>
            <a:endParaRPr sz="3970" i="0" u="none" strike="noStrike" cap="none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2" name="Google Shape;232;p38"/>
          <p:cNvSpPr txBox="1"/>
          <p:nvPr/>
        </p:nvSpPr>
        <p:spPr>
          <a:xfrm>
            <a:off x="169225" y="877973"/>
            <a:ext cx="9072600" cy="2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2400">
                <a:latin typeface="Trebuchet MS"/>
                <a:ea typeface="Trebuchet MS"/>
                <a:cs typeface="Trebuchet MS"/>
                <a:sym typeface="Trebuchet MS"/>
              </a:rPr>
              <a:t>W Bibliotece odbywa się kurs komputerowy dla seniorów 65+umożliwia on integrację  społeczności pyskowickiej ,Uczy nas obsługi komputera i wykorzystywanie poznanej wiedzy w życiu codziennym Odświeżamy stare  znajomości,zawieramy nowe.Obsługa komputera zwiększa nam starszym ludziom poczucie własnej  wartości i przybliża do młodych.</a:t>
            </a:r>
            <a:endParaRPr sz="2400" baseline="30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33" name="Google Shape;23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8800" y="3584926"/>
            <a:ext cx="4785624" cy="358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8"/>
          <p:cNvPicPr preferRelativeResize="0"/>
          <p:nvPr/>
        </p:nvPicPr>
        <p:blipFill rotWithShape="1">
          <a:blip r:embed="rId4">
            <a:alphaModFix/>
          </a:blip>
          <a:srcRect t="7475"/>
          <a:stretch/>
        </p:blipFill>
        <p:spPr>
          <a:xfrm>
            <a:off x="46500" y="3584925"/>
            <a:ext cx="5172300" cy="358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 txBox="1"/>
          <p:nvPr/>
        </p:nvSpPr>
        <p:spPr>
          <a:xfrm>
            <a:off x="0" y="301680"/>
            <a:ext cx="9072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97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EDUKACJA - wykłady</a:t>
            </a:r>
            <a:endParaRPr sz="3970" i="0" u="none" strike="noStrike" cap="none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1" name="Google Shape;241;p39"/>
          <p:cNvSpPr txBox="1"/>
          <p:nvPr/>
        </p:nvSpPr>
        <p:spPr>
          <a:xfrm>
            <a:off x="0" y="777720"/>
            <a:ext cx="9072600" cy="49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1990">
                <a:latin typeface="Trebuchet MS"/>
                <a:ea typeface="Trebuchet MS"/>
                <a:cs typeface="Trebuchet MS"/>
                <a:sym typeface="Trebuchet MS"/>
              </a:rPr>
              <a:t>UTW Prowadzi szereg wykładów dla seniorów</a:t>
            </a:r>
            <a:endParaRPr sz="199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1990">
                <a:latin typeface="Trebuchet MS"/>
                <a:ea typeface="Trebuchet MS"/>
                <a:cs typeface="Trebuchet MS"/>
                <a:sym typeface="Trebuchet MS"/>
              </a:rPr>
              <a:t>Wykorzystanie i instruktaż obsługi tablicy interaktywnej.</a:t>
            </a:r>
            <a:endParaRPr sz="199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1990">
                <a:latin typeface="Trebuchet MS"/>
                <a:ea typeface="Trebuchet MS"/>
                <a:cs typeface="Trebuchet MS"/>
                <a:sym typeface="Trebuchet MS"/>
              </a:rPr>
              <a:t>Religie w świecie</a:t>
            </a:r>
            <a:endParaRPr sz="199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5496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90"/>
              <a:buFont typeface="Trebuchet MS"/>
              <a:buChar char="-"/>
            </a:pPr>
            <a:r>
              <a:rPr lang="pl-PL" sz="1990">
                <a:latin typeface="Trebuchet MS"/>
                <a:ea typeface="Trebuchet MS"/>
                <a:cs typeface="Trebuchet MS"/>
                <a:sym typeface="Trebuchet MS"/>
              </a:rPr>
              <a:t>fakty i mity Wielkiej Brytanii</a:t>
            </a:r>
            <a:endParaRPr sz="199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549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90"/>
              <a:buFont typeface="Trebuchet MS"/>
              <a:buChar char="-"/>
            </a:pPr>
            <a:r>
              <a:rPr lang="pl-PL" sz="1990">
                <a:latin typeface="Trebuchet MS"/>
                <a:ea typeface="Trebuchet MS"/>
                <a:cs typeface="Trebuchet MS"/>
                <a:sym typeface="Trebuchet MS"/>
              </a:rPr>
              <a:t>prace z programem powerpoint</a:t>
            </a:r>
            <a:endParaRPr sz="199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549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90"/>
              <a:buFont typeface="Trebuchet MS"/>
              <a:buChar char="-"/>
            </a:pPr>
            <a:r>
              <a:rPr lang="pl-PL" sz="1990">
                <a:latin typeface="Trebuchet MS"/>
                <a:ea typeface="Trebuchet MS"/>
                <a:cs typeface="Trebuchet MS"/>
                <a:sym typeface="Trebuchet MS"/>
              </a:rPr>
              <a:t>mapy lokalnych potrzeb seniorów</a:t>
            </a:r>
            <a:endParaRPr sz="199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549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90"/>
              <a:buFont typeface="Trebuchet MS"/>
              <a:buChar char="-"/>
            </a:pPr>
            <a:r>
              <a:rPr lang="pl-PL" sz="1990">
                <a:latin typeface="Trebuchet MS"/>
                <a:ea typeface="Trebuchet MS"/>
                <a:cs typeface="Trebuchet MS"/>
                <a:sym typeface="Trebuchet MS"/>
              </a:rPr>
              <a:t>wystawy w Ratuszu</a:t>
            </a:r>
            <a:endParaRPr sz="199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549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90"/>
              <a:buFont typeface="Trebuchet MS"/>
              <a:buChar char="-"/>
            </a:pPr>
            <a:r>
              <a:rPr lang="pl-PL" sz="1990">
                <a:latin typeface="Trebuchet MS"/>
                <a:ea typeface="Trebuchet MS"/>
                <a:cs typeface="Trebuchet MS"/>
                <a:sym typeface="Trebuchet MS"/>
              </a:rPr>
              <a:t>aktywność  społeczna osób starszych</a:t>
            </a:r>
            <a:endParaRPr sz="199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549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90"/>
              <a:buFont typeface="Trebuchet MS"/>
              <a:buChar char="-"/>
            </a:pPr>
            <a:r>
              <a:rPr lang="pl-PL" sz="1990">
                <a:latin typeface="Trebuchet MS"/>
                <a:ea typeface="Trebuchet MS"/>
                <a:cs typeface="Trebuchet MS"/>
                <a:sym typeface="Trebuchet MS"/>
              </a:rPr>
              <a:t> spacer po mieście</a:t>
            </a:r>
            <a:endParaRPr sz="199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42" name="Google Shape;242;p39"/>
          <p:cNvPicPr preferRelativeResize="0"/>
          <p:nvPr/>
        </p:nvPicPr>
        <p:blipFill rotWithShape="1">
          <a:blip r:embed="rId3">
            <a:alphaModFix/>
          </a:blip>
          <a:srcRect l="33070" t="4870"/>
          <a:stretch/>
        </p:blipFill>
        <p:spPr>
          <a:xfrm>
            <a:off x="4888900" y="1855975"/>
            <a:ext cx="5191725" cy="570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/>
          <p:nvPr/>
        </p:nvSpPr>
        <p:spPr>
          <a:xfrm>
            <a:off x="0" y="301680"/>
            <a:ext cx="907272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970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ZAJĘCIA  TWÓRCZE</a:t>
            </a:r>
            <a:endParaRPr sz="397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175" y="1335277"/>
            <a:ext cx="3906144" cy="58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575" y="301680"/>
            <a:ext cx="4458600" cy="334395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5" b="17796"/>
          <a:stretch/>
        </p:blipFill>
        <p:spPr>
          <a:xfrm>
            <a:off x="5502025" y="3696009"/>
            <a:ext cx="4057150" cy="349391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1"/>
          <p:cNvSpPr txBox="1"/>
          <p:nvPr/>
        </p:nvSpPr>
        <p:spPr>
          <a:xfrm>
            <a:off x="0" y="301680"/>
            <a:ext cx="907272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970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Krajoznawstwo</a:t>
            </a:r>
            <a:endParaRPr sz="397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41"/>
          <p:cNvSpPr txBox="1"/>
          <p:nvPr/>
        </p:nvSpPr>
        <p:spPr>
          <a:xfrm>
            <a:off x="117375" y="1768320"/>
            <a:ext cx="9072600" cy="49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78000" marR="0" lvl="0" indent="-37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592"/>
              <a:buFont typeface="Noto Sans Symbols"/>
              <a:buChar char="►"/>
            </a:pPr>
            <a:r>
              <a:rPr lang="pl-PL" sz="199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wycieczki</a:t>
            </a:r>
            <a:endParaRPr sz="199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918" y="3638975"/>
            <a:ext cx="4693657" cy="352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1"/>
          <p:cNvPicPr preferRelativeResize="0"/>
          <p:nvPr/>
        </p:nvPicPr>
        <p:blipFill rotWithShape="1">
          <a:blip r:embed="rId4">
            <a:alphaModFix/>
          </a:blip>
          <a:srcRect r="15045"/>
          <a:stretch/>
        </p:blipFill>
        <p:spPr>
          <a:xfrm>
            <a:off x="5587575" y="3638975"/>
            <a:ext cx="4493049" cy="352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9325" y="0"/>
            <a:ext cx="4233247" cy="363310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1"/>
          <p:cNvSpPr txBox="1"/>
          <p:nvPr/>
        </p:nvSpPr>
        <p:spPr>
          <a:xfrm>
            <a:off x="328675" y="929225"/>
            <a:ext cx="2112900" cy="18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/>
              <a:t>W TRASIE DO OGRODZIEŃCA i DO WROCŁAWIA</a:t>
            </a:r>
            <a:endParaRPr sz="1800"/>
          </a:p>
        </p:txBody>
      </p:sp>
      <p:sp>
        <p:nvSpPr>
          <p:cNvPr id="263" name="Google Shape;263;p41"/>
          <p:cNvSpPr txBox="1"/>
          <p:nvPr/>
        </p:nvSpPr>
        <p:spPr>
          <a:xfrm>
            <a:off x="117375" y="929225"/>
            <a:ext cx="3380700" cy="14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                               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                                    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                                                          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                                        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   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0"/>
          <a:stretch/>
        </p:blipFill>
        <p:spPr>
          <a:xfrm>
            <a:off x="5587576" y="3633101"/>
            <a:ext cx="4487450" cy="35353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2" y="499335"/>
            <a:ext cx="9717435" cy="648335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2" y="350837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4"/>
          <p:cNvSpPr txBox="1"/>
          <p:nvPr/>
        </p:nvSpPr>
        <p:spPr>
          <a:xfrm>
            <a:off x="0" y="689975"/>
            <a:ext cx="8439000" cy="21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97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W pewnym wieku - Nie ma lepszego </a:t>
            </a:r>
            <a:endParaRPr sz="3970">
              <a:solidFill>
                <a:srgbClr val="90C22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97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leku jak Uniwersytet Trzeciego </a:t>
            </a:r>
            <a:endParaRPr sz="3970">
              <a:solidFill>
                <a:srgbClr val="90C22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97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Wieku </a:t>
            </a:r>
            <a:endParaRPr sz="3970">
              <a:solidFill>
                <a:srgbClr val="90C22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2" name="Google Shape;282;p44"/>
          <p:cNvPicPr preferRelativeResize="0"/>
          <p:nvPr/>
        </p:nvPicPr>
        <p:blipFill rotWithShape="1">
          <a:blip r:embed="rId3">
            <a:alphaModFix/>
          </a:blip>
          <a:srcRect b="9090"/>
          <a:stretch/>
        </p:blipFill>
        <p:spPr>
          <a:xfrm>
            <a:off x="2961325" y="1968950"/>
            <a:ext cx="4310346" cy="559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5"/>
          <p:cNvSpPr txBox="1"/>
          <p:nvPr/>
        </p:nvSpPr>
        <p:spPr>
          <a:xfrm>
            <a:off x="0" y="301680"/>
            <a:ext cx="9072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97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NETOGRAFIA</a:t>
            </a:r>
            <a:endParaRPr sz="397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45"/>
          <p:cNvSpPr txBox="1"/>
          <p:nvPr/>
        </p:nvSpPr>
        <p:spPr>
          <a:xfrm>
            <a:off x="1008025" y="970595"/>
            <a:ext cx="9072600" cy="49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000"/>
              <a:buFont typeface="Trebuchet MS"/>
              <a:buChar char="►"/>
            </a:pPr>
            <a:r>
              <a:rPr lang="pl-PL" sz="2000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https://mbppyskowice.wixsite.com/utwpyskowice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rebuchet MS"/>
              <a:buChar char="►"/>
            </a:pPr>
            <a:r>
              <a:rPr lang="pl-PL" sz="2000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https://secure.gravatar.com/blavatar/48238b8e887f561b2aa031204ddac3c2?s=200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►"/>
            </a:pPr>
            <a:r>
              <a:rPr lang="pl-PL" sz="2000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5"/>
              </a:rPr>
              <a:t>https://www.bibliotekapyskowice.pl/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90" name="Google Shape;290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6075" y="3031865"/>
            <a:ext cx="4241475" cy="424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1890" y="1965370"/>
            <a:ext cx="5300640" cy="28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6"/>
          <p:cNvSpPr txBox="1">
            <a:spLocks noGrp="1"/>
          </p:cNvSpPr>
          <p:nvPr>
            <p:ph type="subTitle" idx="1"/>
          </p:nvPr>
        </p:nvSpPr>
        <p:spPr>
          <a:xfrm>
            <a:off x="76200" y="939875"/>
            <a:ext cx="8602500" cy="566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5500">
                <a:solidFill>
                  <a:srgbClr val="54A021"/>
                </a:solidFill>
                <a:latin typeface="Trebuchet MS"/>
                <a:ea typeface="Trebuchet MS"/>
                <a:cs typeface="Trebuchet MS"/>
                <a:sym typeface="Trebuchet MS"/>
              </a:rPr>
              <a:t> Dziękujemy za uwagę</a:t>
            </a:r>
            <a:endParaRPr sz="5500">
              <a:solidFill>
                <a:srgbClr val="54A02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5500">
                <a:solidFill>
                  <a:srgbClr val="54A021"/>
                </a:solidFill>
                <a:latin typeface="Trebuchet MS"/>
                <a:ea typeface="Trebuchet MS"/>
                <a:cs typeface="Trebuchet MS"/>
                <a:sym typeface="Trebuchet MS"/>
              </a:rPr>
              <a:t>i zapraszamy na zajęcia         UTW.</a:t>
            </a:r>
            <a:endParaRPr sz="5500">
              <a:solidFill>
                <a:srgbClr val="54A02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/>
          <p:nvPr/>
        </p:nvSpPr>
        <p:spPr>
          <a:xfrm>
            <a:off x="256000" y="672125"/>
            <a:ext cx="7414200" cy="10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Historia powstania Uniwersytetu  Trzeciego Wieku w Pyskowicach</a:t>
            </a:r>
            <a:r>
              <a:rPr lang="pl-PL" sz="1800" b="0" i="0" u="none" strike="noStrike" cap="none"/>
              <a:t/>
            </a:r>
            <a:br>
              <a:rPr lang="pl-PL" sz="1800" b="0" i="0" u="none" strike="noStrike" cap="none"/>
            </a:b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9"/>
          <p:cNvSpPr txBox="1"/>
          <p:nvPr/>
        </p:nvSpPr>
        <p:spPr>
          <a:xfrm>
            <a:off x="672075" y="2097725"/>
            <a:ext cx="5231100" cy="52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Stowarzyszenie „Uniwersytetu Trzeciego Wieku” powstało przy Miejskiej Bibliotece</a:t>
            </a:r>
            <a:r>
              <a:rPr lang="pl-PL" sz="1800"/>
              <a:t> </a:t>
            </a:r>
            <a:r>
              <a:rPr lang="pl-PL"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Publicznej w Pyskowicach. Inicjatorem jego powstania była grupa osób , która chciała stworzyć seniorom możliwość aktywnego spędzania wolnego czasu.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W dniu 25 stycznia 2017 r odbyło się  spotkanie założycielskie ,na którym uczestnicy przyjęli Statut Stowarzyszenia oraz wybrali zarząd: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 Ilona Paszek – Prezes Zarządu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 Anna Konarska – Wiceprezes Zarządu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 Brygida Stolz - Wiceprezes Zarządu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 UTW ma być placówką otwartą dla wszystkich, którzy kończąc pracę zawodową poszukują nowych form  aktywności  intelektualnej i kontaktów z ludźmi w podobnym wieku , o podobnych aspiracjach i zainteresowaniach.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50" y="1716725"/>
            <a:ext cx="4067175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/>
          <p:nvPr/>
        </p:nvSpPr>
        <p:spPr>
          <a:xfrm>
            <a:off x="0" y="301680"/>
            <a:ext cx="9072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97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</a:t>
            </a:r>
            <a:r>
              <a:rPr lang="pl-PL" sz="3970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PATRONAT  </a:t>
            </a:r>
            <a:r>
              <a:rPr lang="pl-PL" sz="397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HONOROWY</a:t>
            </a:r>
            <a:endParaRPr sz="397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0"/>
          <p:cNvSpPr txBox="1"/>
          <p:nvPr/>
        </p:nvSpPr>
        <p:spPr>
          <a:xfrm>
            <a:off x="0" y="1768320"/>
            <a:ext cx="9072720" cy="49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99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Wyższa Szkoła</a:t>
            </a:r>
            <a:endParaRPr sz="199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199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Humanistyczno-Ekonomiczna</a:t>
            </a:r>
            <a:endParaRPr sz="199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199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W  Brzegu</a:t>
            </a:r>
            <a:endParaRPr sz="199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6000" y="3386520"/>
            <a:ext cx="4147560" cy="3088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/>
          <p:nvPr/>
        </p:nvSpPr>
        <p:spPr>
          <a:xfrm>
            <a:off x="0" y="301680"/>
            <a:ext cx="907272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97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</a:t>
            </a:r>
            <a:r>
              <a:rPr lang="pl-PL" sz="3970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PIERWSZE SPOTKANIE </a:t>
            </a:r>
            <a:endParaRPr sz="3970">
              <a:solidFill>
                <a:srgbClr val="90C22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97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</a:t>
            </a:r>
            <a:r>
              <a:rPr lang="pl-PL" sz="3970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i INAUGURACJA  </a:t>
            </a:r>
            <a:endParaRPr sz="397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31"/>
          <p:cNvPicPr preferRelativeResize="0"/>
          <p:nvPr/>
        </p:nvPicPr>
        <p:blipFill rotWithShape="1">
          <a:blip r:embed="rId3">
            <a:alphaModFix/>
          </a:blip>
          <a:srcRect t="15332" b="15820"/>
          <a:stretch/>
        </p:blipFill>
        <p:spPr>
          <a:xfrm>
            <a:off x="251325" y="1896425"/>
            <a:ext cx="5775626" cy="306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1"/>
          <p:cNvPicPr preferRelativeResize="0"/>
          <p:nvPr/>
        </p:nvPicPr>
        <p:blipFill rotWithShape="1">
          <a:blip r:embed="rId4">
            <a:alphaModFix/>
          </a:blip>
          <a:srcRect l="7153" t="4707" r="10623"/>
          <a:stretch/>
        </p:blipFill>
        <p:spPr>
          <a:xfrm>
            <a:off x="5686850" y="4142100"/>
            <a:ext cx="4319801" cy="3321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/>
          <p:nvPr/>
        </p:nvSpPr>
        <p:spPr>
          <a:xfrm>
            <a:off x="0" y="301680"/>
            <a:ext cx="907272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97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DZIAŁALNOŚĆ  UTW</a:t>
            </a:r>
            <a:endParaRPr sz="3970" i="0" u="none" strike="noStrike" cap="none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1" name="Google Shape;181;p32"/>
          <p:cNvSpPr txBox="1">
            <a:spLocks noGrp="1"/>
          </p:cNvSpPr>
          <p:nvPr>
            <p:ph type="subTitle" idx="1"/>
          </p:nvPr>
        </p:nvSpPr>
        <p:spPr>
          <a:xfrm>
            <a:off x="695150" y="955825"/>
            <a:ext cx="8880900" cy="660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latin typeface="Trebuchet MS"/>
                <a:ea typeface="Trebuchet MS"/>
                <a:cs typeface="Trebuchet MS"/>
                <a:sym typeface="Trebuchet MS"/>
              </a:rPr>
              <a:t>UTV ma na celu aktywizację: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Trebuchet MS"/>
              <a:buAutoNum type="alphaLcParenR"/>
            </a:pPr>
            <a:r>
              <a:rPr lang="pl-PL" sz="3000">
                <a:latin typeface="Trebuchet MS"/>
                <a:ea typeface="Trebuchet MS"/>
                <a:cs typeface="Trebuchet MS"/>
                <a:sym typeface="Trebuchet MS"/>
              </a:rPr>
              <a:t>edukacyjną: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latin typeface="Trebuchet MS"/>
                <a:ea typeface="Trebuchet MS"/>
                <a:cs typeface="Trebuchet MS"/>
                <a:sym typeface="Trebuchet MS"/>
              </a:rPr>
              <a:t>        kursy języków obcych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latin typeface="Trebuchet MS"/>
                <a:ea typeface="Trebuchet MS"/>
                <a:cs typeface="Trebuchet MS"/>
                <a:sym typeface="Trebuchet MS"/>
              </a:rPr>
              <a:t>        kursy internetowe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Trebuchet MS"/>
              <a:buAutoNum type="alphaLcParenR"/>
            </a:pPr>
            <a:r>
              <a:rPr lang="pl-PL" sz="3000">
                <a:latin typeface="Trebuchet MS"/>
                <a:ea typeface="Trebuchet MS"/>
                <a:cs typeface="Trebuchet MS"/>
                <a:sym typeface="Trebuchet MS"/>
              </a:rPr>
              <a:t>zdrowotną: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latin typeface="Trebuchet MS"/>
                <a:ea typeface="Trebuchet MS"/>
                <a:cs typeface="Trebuchet MS"/>
                <a:sym typeface="Trebuchet MS"/>
              </a:rPr>
              <a:t>        gimnastyka dla seniorów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latin typeface="Trebuchet MS"/>
                <a:ea typeface="Trebuchet MS"/>
                <a:cs typeface="Trebuchet MS"/>
                <a:sym typeface="Trebuchet MS"/>
              </a:rPr>
              <a:t>        wycieczki na rowerach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Trebuchet MS"/>
              <a:buAutoNum type="alphaLcParenR"/>
            </a:pPr>
            <a:r>
              <a:rPr lang="pl-PL" sz="3000">
                <a:latin typeface="Trebuchet MS"/>
                <a:ea typeface="Trebuchet MS"/>
                <a:cs typeface="Trebuchet MS"/>
                <a:sym typeface="Trebuchet MS"/>
              </a:rPr>
              <a:t>kulturalną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latin typeface="Trebuchet MS"/>
                <a:ea typeface="Trebuchet MS"/>
                <a:cs typeface="Trebuchet MS"/>
                <a:sym typeface="Trebuchet MS"/>
              </a:rPr>
              <a:t>        dyskusyjny klub książki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latin typeface="Trebuchet MS"/>
                <a:ea typeface="Trebuchet MS"/>
                <a:cs typeface="Trebuchet MS"/>
                <a:sym typeface="Trebuchet MS"/>
              </a:rPr>
              <a:t>        spotkania z ciekawymi ludźmi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latin typeface="Trebuchet MS"/>
                <a:ea typeface="Trebuchet MS"/>
                <a:cs typeface="Trebuchet MS"/>
                <a:sym typeface="Trebuchet MS"/>
              </a:rPr>
              <a:t>        prelekcje i wykłady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latin typeface="Trebuchet MS"/>
                <a:ea typeface="Trebuchet MS"/>
                <a:cs typeface="Trebuchet MS"/>
                <a:sym typeface="Trebuchet MS"/>
              </a:rPr>
              <a:t>        wyjazdy na imprezy  kulturalne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3"/>
          <p:cNvSpPr txBox="1">
            <a:spLocks noGrp="1"/>
          </p:cNvSpPr>
          <p:nvPr>
            <p:ph type="subTitle" idx="1"/>
          </p:nvPr>
        </p:nvSpPr>
        <p:spPr>
          <a:xfrm>
            <a:off x="504313" y="941000"/>
            <a:ext cx="9072000" cy="633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latin typeface="Trebuchet MS"/>
                <a:ea typeface="Trebuchet MS"/>
                <a:cs typeface="Trebuchet MS"/>
                <a:sym typeface="Trebuchet MS"/>
              </a:rPr>
              <a:t>d) twórczą: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latin typeface="Trebuchet MS"/>
                <a:ea typeface="Trebuchet MS"/>
                <a:cs typeface="Trebuchet MS"/>
                <a:sym typeface="Trebuchet MS"/>
              </a:rPr>
              <a:t>spotkania sympatyków robótek ręcznych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latin typeface="Trebuchet MS"/>
                <a:ea typeface="Trebuchet MS"/>
                <a:cs typeface="Trebuchet MS"/>
                <a:sym typeface="Trebuchet MS"/>
              </a:rPr>
              <a:t>e)krajoznawczo-turystyczną: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latin typeface="Trebuchet MS"/>
                <a:ea typeface="Trebuchet MS"/>
                <a:cs typeface="Trebuchet MS"/>
                <a:sym typeface="Trebuchet MS"/>
              </a:rPr>
              <a:t>wyjazdy do interesujących miejsc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latin typeface="Trebuchet MS"/>
                <a:ea typeface="Trebuchet MS"/>
                <a:cs typeface="Trebuchet MS"/>
                <a:sym typeface="Trebuchet MS"/>
              </a:rPr>
              <a:t>organizowanie wczasów dla seniorów.: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8" name="Google Shape;188;p33"/>
          <p:cNvSpPr txBox="1"/>
          <p:nvPr/>
        </p:nvSpPr>
        <p:spPr>
          <a:xfrm>
            <a:off x="0" y="301680"/>
            <a:ext cx="9072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97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DZIAŁALNOŚĆ  UTW cd.</a:t>
            </a:r>
            <a:endParaRPr sz="3970" i="0" u="none" strike="noStrike" cap="none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89" name="Google Shape;189;p33"/>
          <p:cNvPicPr preferRelativeResize="0"/>
          <p:nvPr/>
        </p:nvPicPr>
        <p:blipFill rotWithShape="1">
          <a:blip r:embed="rId3">
            <a:alphaModFix/>
          </a:blip>
          <a:srcRect t="2960" b="10736"/>
          <a:stretch/>
        </p:blipFill>
        <p:spPr>
          <a:xfrm>
            <a:off x="2664625" y="3209025"/>
            <a:ext cx="3780676" cy="4350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 txBox="1"/>
          <p:nvPr/>
        </p:nvSpPr>
        <p:spPr>
          <a:xfrm>
            <a:off x="0" y="301680"/>
            <a:ext cx="907272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970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ZDROWIE</a:t>
            </a:r>
            <a:endParaRPr sz="397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4"/>
          <p:cNvSpPr txBox="1"/>
          <p:nvPr/>
        </p:nvSpPr>
        <p:spPr>
          <a:xfrm>
            <a:off x="412325" y="722825"/>
            <a:ext cx="9072600" cy="5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5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199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   Jeżeli mówimy o zdrowiu to koniecznie musimy wspomnieć </a:t>
            </a:r>
            <a:endParaRPr sz="199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0" algn="l" rtl="0">
              <a:lnSpc>
                <a:spcPct val="5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199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o sporcie.Od dawna wiemy,że sport to zdrowie.W naszym wieku</a:t>
            </a:r>
            <a:endParaRPr sz="199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0" algn="l" rtl="0">
              <a:lnSpc>
                <a:spcPct val="5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199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mamy tego świadomość i dlatego z wielką przyjemnością</a:t>
            </a:r>
            <a:endParaRPr sz="199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0" algn="l" rtl="0">
              <a:lnSpc>
                <a:spcPct val="5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199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w zależności od upodobań i możliwości zdrowotnych wybieramy</a:t>
            </a:r>
            <a:endParaRPr sz="199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0" algn="l" rtl="0">
              <a:lnSpc>
                <a:spcPct val="5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199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różne zajęcia.</a:t>
            </a:r>
            <a:endParaRPr sz="199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0" algn="l" rtl="0">
              <a:lnSpc>
                <a:spcPct val="5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199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    Jedni zorganizowani w grupie rowerowej zwiedzają bliższe </a:t>
            </a:r>
            <a:endParaRPr sz="199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0" algn="l" rtl="0">
              <a:lnSpc>
                <a:spcPct val="5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199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 dalsze zakątki naszego pięknego kraju. Inni  są szczęśliwi mogąc   pocić </a:t>
            </a:r>
            <a:endParaRPr sz="199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0" algn="l" rtl="0">
              <a:lnSpc>
                <a:spcPct val="5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199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się  z zapałem tracą kalorie intensywnie ćwicząc na sali gimnastycznej,     </a:t>
            </a:r>
            <a:endParaRPr sz="199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0" algn="l" rtl="0">
              <a:lnSpc>
                <a:spcPct val="5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199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 pozostali z wielką przyjemnością pokonując po kilka kilometrów</a:t>
            </a:r>
            <a:endParaRPr sz="199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0" algn="l" rtl="0">
              <a:lnSpc>
                <a:spcPct val="5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199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dziennie spacerują podziwiając pozytywne zmiany dokonujące się w </a:t>
            </a:r>
            <a:endParaRPr sz="199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0" algn="l" rtl="0">
              <a:lnSpc>
                <a:spcPct val="5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l-PL" sz="199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naszym mieście.</a:t>
            </a:r>
            <a:endParaRPr sz="199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0" algn="l" rtl="0">
              <a:lnSpc>
                <a:spcPct val="50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99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0" algn="l" rtl="0">
              <a:lnSpc>
                <a:spcPct val="50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99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0" algn="l" rtl="0">
              <a:lnSpc>
                <a:spcPct val="50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99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8" name="Google Shape;198;p34"/>
          <p:cNvPicPr preferRelativeResize="0"/>
          <p:nvPr/>
        </p:nvPicPr>
        <p:blipFill rotWithShape="1">
          <a:blip r:embed="rId3">
            <a:alphaModFix/>
          </a:blip>
          <a:srcRect t="4888"/>
          <a:stretch/>
        </p:blipFill>
        <p:spPr>
          <a:xfrm>
            <a:off x="5110750" y="4080650"/>
            <a:ext cx="4877000" cy="347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25" y="4080649"/>
            <a:ext cx="4666900" cy="35001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5"/>
          <p:cNvSpPr txBox="1"/>
          <p:nvPr/>
        </p:nvSpPr>
        <p:spPr>
          <a:xfrm>
            <a:off x="63" y="235152"/>
            <a:ext cx="9072600" cy="7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970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KULTURA</a:t>
            </a:r>
            <a:endParaRPr sz="397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5"/>
          <p:cNvSpPr txBox="1"/>
          <p:nvPr/>
        </p:nvSpPr>
        <p:spPr>
          <a:xfrm>
            <a:off x="0" y="775925"/>
            <a:ext cx="9072600" cy="46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Wyjazd do teatru</a:t>
            </a:r>
            <a:endParaRPr sz="2400" b="1" i="0" u="none" strike="noStrike" cap="none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99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    Dla słuchaczy </a:t>
            </a:r>
            <a:r>
              <a:rPr lang="pl-PL" sz="199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UTW </a:t>
            </a:r>
            <a:r>
              <a:rPr lang="pl-PL" sz="199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organizowane są</a:t>
            </a:r>
            <a:endParaRPr sz="199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99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    częste wyjazdy na imprezy kulturalne:</a:t>
            </a:r>
            <a:endParaRPr sz="199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99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    spektakle teatralne, koncerty                 </a:t>
            </a:r>
            <a:endParaRPr sz="199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9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9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9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99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  </a:t>
            </a:r>
            <a:r>
              <a:rPr lang="pl-PL" sz="2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 Spotkania integracyjne</a:t>
            </a:r>
            <a:endParaRPr sz="2400"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just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99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    W celu umożliwienia słuchaczom UTW poszerzenia kręgu znajomych</a:t>
            </a:r>
            <a:endParaRPr sz="199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just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99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    organizowane są spotkania przy kawie i ciasteczku gdzie słuchając dobrej </a:t>
            </a:r>
            <a:endParaRPr sz="199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just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99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    muzyki można potańczyć i mile spędzić czas.</a:t>
            </a:r>
            <a:endParaRPr sz="199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just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9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6" name="Google Shape;2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4475" y="4613175"/>
            <a:ext cx="4533051" cy="294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5"/>
          <p:cNvPicPr preferRelativeResize="0"/>
          <p:nvPr/>
        </p:nvPicPr>
        <p:blipFill rotWithShape="1">
          <a:blip r:embed="rId4">
            <a:alphaModFix/>
          </a:blip>
          <a:srcRect b="11979"/>
          <a:stretch/>
        </p:blipFill>
        <p:spPr>
          <a:xfrm>
            <a:off x="5118275" y="456850"/>
            <a:ext cx="2739251" cy="294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489</Words>
  <Application>Microsoft Office PowerPoint</Application>
  <PresentationFormat>Niestandardowy</PresentationFormat>
  <Paragraphs>130</Paragraphs>
  <Slides>20</Slides>
  <Notes>20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20</vt:i4>
      </vt:variant>
    </vt:vector>
  </HeadingPairs>
  <TitlesOfParts>
    <vt:vector size="27" baseType="lpstr">
      <vt:lpstr>Trebuchet MS</vt:lpstr>
      <vt:lpstr>Arial</vt:lpstr>
      <vt:lpstr>Noto Sans Symbols</vt:lpstr>
      <vt:lpstr>Corbel</vt:lpstr>
      <vt:lpstr>Times New Roman</vt:lpstr>
      <vt:lpstr>Office Theme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szkolenie</dc:creator>
  <cp:lastModifiedBy>szkolenie</cp:lastModifiedBy>
  <cp:revision>2</cp:revision>
  <dcterms:modified xsi:type="dcterms:W3CDTF">2019-12-16T10:54:34Z</dcterms:modified>
</cp:coreProperties>
</file>